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slideLayouts/slideLayout1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926" r:id="rId6"/>
    <p:sldMasterId id="2147483881" r:id="rId7"/>
  </p:sldMasterIdLst>
  <p:notesMasterIdLst>
    <p:notesMasterId r:id="rId41"/>
  </p:notesMasterIdLst>
  <p:handoutMasterIdLst>
    <p:handoutMasterId r:id="rId42"/>
  </p:handoutMasterIdLst>
  <p:sldIdLst>
    <p:sldId id="1983" r:id="rId8"/>
    <p:sldId id="1838" r:id="rId9"/>
    <p:sldId id="1800" r:id="rId10"/>
    <p:sldId id="2001" r:id="rId11"/>
    <p:sldId id="2000" r:id="rId12"/>
    <p:sldId id="2003" r:id="rId13"/>
    <p:sldId id="1975" r:id="rId14"/>
    <p:sldId id="1977" r:id="rId15"/>
    <p:sldId id="2006" r:id="rId16"/>
    <p:sldId id="2024" r:id="rId17"/>
    <p:sldId id="2025" r:id="rId18"/>
    <p:sldId id="2007" r:id="rId19"/>
    <p:sldId id="2008" r:id="rId20"/>
    <p:sldId id="2009" r:id="rId21"/>
    <p:sldId id="2021" r:id="rId22"/>
    <p:sldId id="2010" r:id="rId23"/>
    <p:sldId id="2022" r:id="rId24"/>
    <p:sldId id="2011" r:id="rId25"/>
    <p:sldId id="2012" r:id="rId26"/>
    <p:sldId id="2013" r:id="rId27"/>
    <p:sldId id="2014" r:id="rId28"/>
    <p:sldId id="2023" r:id="rId29"/>
    <p:sldId id="2015" r:id="rId30"/>
    <p:sldId id="2016" r:id="rId31"/>
    <p:sldId id="2017" r:id="rId32"/>
    <p:sldId id="2018" r:id="rId33"/>
    <p:sldId id="2019" r:id="rId34"/>
    <p:sldId id="1991" r:id="rId35"/>
    <p:sldId id="1976" r:id="rId36"/>
    <p:sldId id="1968" r:id="rId37"/>
    <p:sldId id="2020" r:id="rId38"/>
    <p:sldId id="1967" r:id="rId39"/>
    <p:sldId id="680" r:id="rId40"/>
  </p:sldIdLst>
  <p:sldSz cx="12196763" cy="6858000"/>
  <p:notesSz cx="6805613" cy="9939338"/>
  <p:custDataLst>
    <p:tags r:id="rId43"/>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9595A"/>
    <a:srgbClr val="91D150"/>
    <a:srgbClr val="D9FFBD"/>
    <a:srgbClr val="5DB5E8"/>
    <a:srgbClr val="7030A0"/>
    <a:srgbClr val="F9FBA8"/>
    <a:srgbClr val="374154"/>
    <a:srgbClr val="77DD76"/>
    <a:srgbClr val="00FA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60" autoAdjust="0"/>
    <p:restoredTop sz="96291" autoAdjust="0"/>
  </p:normalViewPr>
  <p:slideViewPr>
    <p:cSldViewPr showGuides="1">
      <p:cViewPr varScale="1">
        <p:scale>
          <a:sx n="117" d="100"/>
          <a:sy n="117" d="100"/>
        </p:scale>
        <p:origin x="200" y="-80"/>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tags" Target="tags/tag1.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2023/6/4</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33</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33</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32F1867-BB8A-4046-989E-41A7E6FC865B}"/>
              </a:ext>
            </a:extLst>
          </p:cNvPr>
          <p:cNvSpPr txBox="1">
            <a:spLocks/>
          </p:cNvSpPr>
          <p:nvPr userDrawn="1"/>
        </p:nvSpPr>
        <p:spPr>
          <a:xfrm>
            <a:off x="337741" y="1772816"/>
            <a:ext cx="8136904"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大标题 </a:t>
            </a:r>
            <a:r>
              <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Title</a:t>
            </a:r>
          </a:p>
        </p:txBody>
      </p:sp>
      <p:pic>
        <p:nvPicPr>
          <p:cNvPr id="8" name="图片 7">
            <a:extLst>
              <a:ext uri="{FF2B5EF4-FFF2-40B4-BE49-F238E27FC236}">
                <a16:creationId xmlns:a16="http://schemas.microsoft.com/office/drawing/2014/main" id="{5F214FDC-6B87-214E-A881-A1F197F5DB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679570"/>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69401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351536"/>
            <a:ext cx="10963473" cy="5042918"/>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4709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pic>
        <p:nvPicPr>
          <p:cNvPr id="3" name="图片 2">
            <a:extLst>
              <a:ext uri="{FF2B5EF4-FFF2-40B4-BE49-F238E27FC236}">
                <a16:creationId xmlns:a16="http://schemas.microsoft.com/office/drawing/2014/main" id="{384ED370-A6A0-744F-95DF-BE6E1F4D35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461854" y="3110736"/>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0C0A5B-2417-944A-B7DA-94A14F8A67C8}"/>
              </a:ext>
            </a:extLst>
          </p:cNvPr>
          <p:cNvSpPr>
            <a:spLocks noGrp="1"/>
          </p:cNvSpPr>
          <p:nvPr>
            <p:ph type="ctrTitle"/>
          </p:nvPr>
        </p:nvSpPr>
        <p:spPr>
          <a:xfrm>
            <a:off x="320965" y="693428"/>
            <a:ext cx="3141050" cy="953563"/>
          </a:xfrm>
          <a:prstGeom prst="rect">
            <a:avLst/>
          </a:prstGeom>
          <a:noFill/>
        </p:spPr>
        <p:txBody>
          <a:bodyPr anchor="ctr">
            <a:noAutofit/>
          </a:bodyPr>
          <a:lstStyle>
            <a:lvl1pPr>
              <a:defRPr>
                <a:latin typeface="Futura Medium" panose="020B0602020204020303" pitchFamily="34" charset="-79"/>
                <a:cs typeface="Futura Medium" panose="020B0602020204020303" pitchFamily="34" charset="-79"/>
              </a:defRPr>
            </a:lvl1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93344263-84EF-AE42-95A4-A0688E4F3A22}"/>
              </a:ext>
            </a:extLst>
          </p:cNvPr>
          <p:cNvSpPr>
            <a:spLocks noGrp="1"/>
          </p:cNvSpPr>
          <p:nvPr>
            <p:ph type="subTitle" idx="1" hasCustomPrompt="1"/>
          </p:nvPr>
        </p:nvSpPr>
        <p:spPr>
          <a:xfrm>
            <a:off x="1345853" y="3896673"/>
            <a:ext cx="2116161" cy="720081"/>
          </a:xfrm>
          <a:prstGeom prst="rect">
            <a:avLst/>
          </a:prstGeom>
        </p:spPr>
        <p:txBody>
          <a:bodyPr anchor="ctr"/>
          <a:lstStyle>
            <a:lvl1pPr marL="0" indent="0">
              <a:buNone/>
              <a:defRPr/>
            </a:lvl1pP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0FC5C961-C360-9F43-A308-C9DB7AC7D5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679570"/>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18316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12387B5-C993-A64B-85C8-DA1E13E38986}"/>
              </a:ext>
            </a:extLst>
          </p:cNvPr>
          <p:cNvSpPr>
            <a:spLocks noGrp="1"/>
          </p:cNvSpPr>
          <p:nvPr>
            <p:ph sz="half" idx="1" hasCustomPrompt="1"/>
          </p:nvPr>
        </p:nvSpPr>
        <p:spPr>
          <a:xfrm>
            <a:off x="623635" y="548680"/>
            <a:ext cx="10731328" cy="5461840"/>
          </a:xfrm>
          <a:prstGeom prst="rect">
            <a:avLst/>
          </a:prstGeom>
        </p:spPr>
        <p:txBody>
          <a:bodyPr anchor="ctr"/>
          <a:lstStyle>
            <a:lvl1pPr>
              <a:defRPr>
                <a:solidFill>
                  <a:srgbClr val="C00000"/>
                </a:solidFill>
              </a:defRPr>
            </a:lvl1pPr>
          </a:lstStyle>
          <a:p>
            <a:pPr marL="0" indent="0" algn="ctr">
              <a:lnSpc>
                <a:spcPct val="15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副标题</a:t>
            </a:r>
          </a:p>
        </p:txBody>
      </p:sp>
    </p:spTree>
    <p:extLst>
      <p:ext uri="{BB962C8B-B14F-4D97-AF65-F5344CB8AC3E}">
        <p14:creationId xmlns:p14="http://schemas.microsoft.com/office/powerpoint/2010/main" val="3022242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hasCustomPrompt="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4" Type="http://schemas.openxmlformats.org/officeDocument/2006/relationships/slideLayout" Target="../slideLayouts/slideLayout6.xml"/><Relationship Id="rId9" Type="http://schemas.openxmlformats.org/officeDocument/2006/relationships/hyperlink" Target="http://www.hiascend.com/"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1.xml"/></Relationships>
</file>

<file path=ppt/slideMasters/_rels/slideMaster6.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6.xml"/><Relationship Id="rId1" Type="http://schemas.openxmlformats.org/officeDocument/2006/relationships/slideLayout" Target="../slideLayouts/slideLayout12.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7.xml"/><Relationship Id="rId1" Type="http://schemas.openxmlformats.org/officeDocument/2006/relationships/slideLayout" Target="../slideLayouts/slideLayout13.xml"/><Relationship Id="rId6" Type="http://schemas.openxmlformats.org/officeDocument/2006/relationships/hyperlink" Target="http://www.hiascend.com/" TargetMode="External"/><Relationship Id="rId5" Type="http://schemas.openxmlformats.org/officeDocument/2006/relationships/image" Target="../media/image8.png"/><Relationship Id="rId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339019"/>
            <a:ext cx="4706361" cy="307777"/>
          </a:xfrm>
          <a:prstGeom prst="rect">
            <a:avLst/>
          </a:prstGeom>
          <a:noFill/>
        </p:spPr>
        <p:txBody>
          <a:bodyPr wrap="square" rtlCol="0">
            <a:spAutoFit/>
          </a:bodyPr>
          <a:lstStyle/>
          <a:p>
            <a:r>
              <a:rPr lang="en-US" altLang="zh-CN" sz="1400" dirty="0">
                <a:solidFill>
                  <a:srgbClr val="000000">
                    <a:lumMod val="50000"/>
                    <a:lumOff val="50000"/>
                  </a:srgbClr>
                </a:solidFill>
                <a:latin typeface="Gill Sans MT" panose="020B0502020104020203" pitchFamily="34" charset="0"/>
                <a:ea typeface="+mj-ea"/>
              </a:rPr>
              <a:t>Building a better connected world</a:t>
            </a:r>
            <a:r>
              <a:rPr lang="zh-CN" altLang="en-US" sz="1400" dirty="0">
                <a:solidFill>
                  <a:srgbClr val="000000">
                    <a:lumMod val="50000"/>
                    <a:lumOff val="50000"/>
                  </a:srgbClr>
                </a:solidFill>
                <a:latin typeface="Gill Sans MT" panose="020B0502020104020203" pitchFamily="34" charset="0"/>
                <a:ea typeface="+mj-ea"/>
              </a:rPr>
              <a:t> </a:t>
            </a:r>
            <a:r>
              <a:rPr lang="en-US" altLang="zh-CN" sz="1400" dirty="0">
                <a:solidFill>
                  <a:srgbClr val="000000">
                    <a:lumMod val="50000"/>
                    <a:lumOff val="50000"/>
                  </a:srgbClr>
                </a:solidFill>
                <a:latin typeface="Gill Sans MT" panose="020B0502020104020203" pitchFamily="34" charset="0"/>
                <a:ea typeface="+mj-ea"/>
              </a:rPr>
              <a:t>--</a:t>
            </a:r>
            <a:r>
              <a:rPr lang="zh-CN" altLang="en-US" sz="1400" dirty="0">
                <a:solidFill>
                  <a:srgbClr val="000000">
                    <a:lumMod val="50000"/>
                    <a:lumOff val="50000"/>
                  </a:srgbClr>
                </a:solidFill>
                <a:latin typeface="Gill Sans MT" panose="020B0502020104020203" pitchFamily="34" charset="0"/>
                <a:ea typeface="+mj-ea"/>
              </a:rPr>
              <a:t> </a:t>
            </a:r>
            <a:r>
              <a:rPr lang="en-US" altLang="zh-CN" sz="1400" dirty="0">
                <a:solidFill>
                  <a:srgbClr val="000000">
                    <a:lumMod val="50000"/>
                    <a:lumOff val="50000"/>
                  </a:srgbClr>
                </a:solidFill>
                <a:latin typeface="Gill Sans MT" panose="020B0502020104020203" pitchFamily="34" charset="0"/>
                <a:ea typeface="+mj-ea"/>
              </a:rPr>
              <a:t>ZOMI</a:t>
            </a:r>
            <a:endParaRPr lang="zh-CN" altLang="en-US" sz="1400" dirty="0">
              <a:solidFill>
                <a:srgbClr val="000000">
                  <a:lumMod val="50000"/>
                  <a:lumOff val="50000"/>
                </a:srgbClr>
              </a:solidFill>
              <a:latin typeface="Gill Sans MT" panose="020B0502020104020203" pitchFamily="34" charset="0"/>
              <a:ea typeface="+mj-ea"/>
            </a:endParaRPr>
          </a:p>
        </p:txBody>
      </p:sp>
      <p:sp>
        <p:nvSpPr>
          <p:cNvPr id="167" name="副标题 2"/>
          <p:cNvSpPr txBox="1">
            <a:spLocks/>
          </p:cNvSpPr>
          <p:nvPr userDrawn="1"/>
        </p:nvSpPr>
        <p:spPr bwMode="auto">
          <a:xfrm>
            <a:off x="9644112" y="6297116"/>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400" b="0" dirty="0">
                <a:solidFill>
                  <a:schemeClr val="bg1">
                    <a:lumMod val="65000"/>
                  </a:schemeClr>
                </a:solidFill>
                <a:latin typeface="Gill Sans MT" panose="020B0502020104020203" pitchFamily="34" charset="0"/>
                <a:ea typeface="+mj-ea"/>
                <a:hlinkClick r:id="rId4">
                  <a:extLst>
                    <a:ext uri="{A12FA001-AC4F-418D-AE19-62706E023703}">
                      <ahyp:hlinkClr xmlns:ahyp="http://schemas.microsoft.com/office/drawing/2018/hyperlinkcolor" val="tx"/>
                    </a:ext>
                  </a:extLst>
                </a:hlinkClick>
              </a:rPr>
              <a:t>www.hiascend.com</a:t>
            </a:r>
            <a:endParaRPr lang="en-US" altLang="zh-CN" sz="1400" b="0" dirty="0">
              <a:solidFill>
                <a:schemeClr val="bg1">
                  <a:lumMod val="65000"/>
                </a:schemeClr>
              </a:solidFill>
              <a:latin typeface="Gill Sans MT" panose="020B0502020104020203" pitchFamily="34" charset="0"/>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28625"/>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rgbClr val="FFFFFF">
                    <a:lumMod val="50000"/>
                  </a:srgbClr>
                </a:solidFill>
                <a:latin typeface="微软雅黑" panose="020B0503020204020204" pitchFamily="34" charset="-122"/>
                <a:ea typeface="微软雅黑" panose="020B0503020204020204" pitchFamily="34" charset="-122"/>
              </a:rPr>
              <a:t>ZOMI.</a:t>
            </a:r>
            <a:r>
              <a:rPr lang="zh-CN" altLang="en-US" sz="1200"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200"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28625"/>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30932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rgbClr val="FFFFFF">
                    <a:lumMod val="50000"/>
                  </a:srgbClr>
                </a:solidFill>
                <a:latin typeface="Futura Medium" panose="020B0602020204020303" pitchFamily="34" charset="-79"/>
                <a:ea typeface="微软雅黑" panose="020B0503020204020204" pitchFamily="34" charset="-122"/>
                <a:cs typeface="Futura Medium" panose="020B0602020204020303" pitchFamily="34" charset="-79"/>
              </a:rPr>
              <a:t>Ascend</a:t>
            </a:r>
            <a:r>
              <a:rPr lang="zh-CN" altLang="en-US" sz="1200" b="0" dirty="0">
                <a:solidFill>
                  <a:srgbClr val="FFFFFF">
                    <a:lumMod val="50000"/>
                  </a:srgbClr>
                </a:solidFill>
                <a:latin typeface="Futura Medium" panose="020B0602020204020303" pitchFamily="34" charset="-79"/>
                <a:ea typeface="微软雅黑" panose="020B0503020204020204" pitchFamily="34" charset="-122"/>
                <a:cs typeface="Futura Medium" panose="020B0602020204020303" pitchFamily="34" charset="-79"/>
              </a:rPr>
              <a:t> </a:t>
            </a:r>
            <a:r>
              <a:rPr lang="en-US" altLang="zh-CN" sz="1200" b="0" dirty="0">
                <a:solidFill>
                  <a:srgbClr val="FFFFFF">
                    <a:lumMod val="50000"/>
                  </a:srgbClr>
                </a:solidFill>
                <a:latin typeface="Futura Medium" panose="020B0602020204020303" pitchFamily="34" charset="-79"/>
                <a:ea typeface="微软雅黑" panose="020B0503020204020204" pitchFamily="34" charset="-122"/>
                <a:cs typeface="Futura Medium" panose="020B0602020204020303" pitchFamily="34" charset="-79"/>
              </a:rPr>
              <a:t>--</a:t>
            </a:r>
            <a:r>
              <a:rPr lang="zh-CN" altLang="en-US" sz="1200" b="0" dirty="0">
                <a:solidFill>
                  <a:srgbClr val="FFFFFF">
                    <a:lumMod val="50000"/>
                  </a:srgbClr>
                </a:solidFill>
                <a:latin typeface="Futura Medium" panose="020B0602020204020303" pitchFamily="34" charset="-79"/>
                <a:ea typeface="微软雅黑" panose="020B0503020204020204" pitchFamily="34" charset="-122"/>
                <a:cs typeface="Futura Medium" panose="020B0602020204020303" pitchFamily="34" charset="-79"/>
              </a:rPr>
              <a:t> </a:t>
            </a:r>
            <a:r>
              <a:rPr lang="en-US" altLang="zh-CN" sz="1200" b="0" dirty="0">
                <a:solidFill>
                  <a:srgbClr val="FFFFFF">
                    <a:lumMod val="50000"/>
                  </a:srgbClr>
                </a:solidFill>
                <a:latin typeface="Futura Medium" panose="020B0602020204020303" pitchFamily="34" charset="-79"/>
                <a:ea typeface="微软雅黑" panose="020B0503020204020204" pitchFamily="34" charset="-122"/>
                <a:cs typeface="Futura Medium" panose="020B0602020204020303" pitchFamily="34" charset="-79"/>
              </a:rPr>
              <a:t>ZOMI</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309320"/>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9">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20" r:id="rId3"/>
    <p:sldLayoutId id="2147483924" r:id="rId4"/>
    <p:sldLayoutId id="2147483904" r:id="rId5"/>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Huawei Confidential.</a:t>
            </a:r>
            <a:r>
              <a:rPr lang="en-US" sz="1200" baseline="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 </a:t>
            </a: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Ascend</a:t>
            </a:r>
            <a:r>
              <a:rPr lang="zh-CN" alt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 </a:t>
            </a: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a:t>
            </a:r>
            <a:r>
              <a:rPr lang="zh-CN" alt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 </a:t>
            </a: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5">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25"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486907"/>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ZOMI</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tx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000" b="0" dirty="0">
                <a:solidFill>
                  <a:schemeClr val="tx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000" b="0" dirty="0">
              <a:solidFill>
                <a:schemeClr val="tx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dk1" tx1="lt1" bg2="dk2" tx2="lt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486907"/>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ZOMI</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000"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000"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977873204"/>
      </p:ext>
    </p:extLst>
  </p:cSld>
  <p:clrMap bg1="lt1" tx1="dk1" bg2="lt2" tx2="dk2" accent1="accent1" accent2="accent2" accent3="accent3" accent4="accent4" accent5="accent5" accent6="accent6" hlink="hlink" folHlink="folHlink"/>
  <p:sldLayoutIdLst>
    <p:sldLayoutId id="2147483927"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349785"/>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6">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8" Type="http://schemas.openxmlformats.org/officeDocument/2006/relationships/hyperlink" Target="https://zhidx.com/p/347884.html" TargetMode="External"/><Relationship Id="rId13" Type="http://schemas.openxmlformats.org/officeDocument/2006/relationships/hyperlink" Target="https://www.51cto.com/article/717372.html" TargetMode="External"/><Relationship Id="rId3" Type="http://schemas.openxmlformats.org/officeDocument/2006/relationships/hyperlink" Target="https://www.youtube.com/watch?v=QurtwJdb5Ew" TargetMode="External"/><Relationship Id="rId7" Type="http://schemas.openxmlformats.org/officeDocument/2006/relationships/hyperlink" Target="https://www.qbitai.com/2022/08/37209.html" TargetMode="External"/><Relationship Id="rId12" Type="http://schemas.openxmlformats.org/officeDocument/2006/relationships/hyperlink" Target="https://mp.weixin.qq.com/s/N_sMmndpyiq0_qbdwq3MuA" TargetMode="External"/><Relationship Id="rId2" Type="http://schemas.openxmlformats.org/officeDocument/2006/relationships/hyperlink" Target="https://www.youtube.com/watch?v=uE2f7kiRhmw" TargetMode="External"/><Relationship Id="rId1" Type="http://schemas.openxmlformats.org/officeDocument/2006/relationships/slideLayout" Target="../slideLayouts/slideLayout4.xml"/><Relationship Id="rId6" Type="http://schemas.openxmlformats.org/officeDocument/2006/relationships/hyperlink" Target="https://en.wikipedia.org/wiki/Tesla_Dojo" TargetMode="External"/><Relationship Id="rId11" Type="http://schemas.openxmlformats.org/officeDocument/2006/relationships/hyperlink" Target="https://mp.weixin.qq.com/s/uBL4x4MJz1GiCf2a0gnnUQ" TargetMode="External"/><Relationship Id="rId5" Type="http://schemas.openxmlformats.org/officeDocument/2006/relationships/hyperlink" Target="https://chipsandcheese.com/2022/09/01/hot-chips-34-teslas-dojo-microarchitecture/" TargetMode="External"/><Relationship Id="rId10" Type="http://schemas.openxmlformats.org/officeDocument/2006/relationships/hyperlink" Target="https://mp.weixin.qq.com/s/xGytSXTW7-CL-O1V7y7QRw" TargetMode="External"/><Relationship Id="rId4" Type="http://schemas.openxmlformats.org/officeDocument/2006/relationships/hyperlink" Target="https://www.youtube.com/watch?v=DSw3IwsgNnc" TargetMode="External"/><Relationship Id="rId9" Type="http://schemas.openxmlformats.org/officeDocument/2006/relationships/hyperlink" Target="https://www.cnblogs.com/wujianming-110117/p/17115152.html" TargetMode="External"/><Relationship Id="rId14" Type="http://schemas.openxmlformats.org/officeDocument/2006/relationships/hyperlink" Target="https://mp.weixin.qq.com/s/vmNsRVwmi3Azo-bPDanc2g"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52B07C3-9E53-AD48-BD1A-49386D122D92}"/>
              </a:ext>
            </a:extLst>
          </p:cNvPr>
          <p:cNvPicPr>
            <a:picLocks noChangeAspect="1"/>
          </p:cNvPicPr>
          <p:nvPr/>
        </p:nvPicPr>
        <p:blipFill>
          <a:blip r:embed="rId2"/>
          <a:stretch>
            <a:fillRect/>
          </a:stretch>
        </p:blipFill>
        <p:spPr>
          <a:xfrm>
            <a:off x="-37725" y="0"/>
            <a:ext cx="12272209" cy="6857999"/>
          </a:xfrm>
          <a:prstGeom prst="rect">
            <a:avLst/>
          </a:prstGeom>
        </p:spPr>
      </p:pic>
      <p:sp>
        <p:nvSpPr>
          <p:cNvPr id="5" name="标题 1">
            <a:extLst>
              <a:ext uri="{FF2B5EF4-FFF2-40B4-BE49-F238E27FC236}">
                <a16:creationId xmlns:a16="http://schemas.microsoft.com/office/drawing/2014/main" id="{A136B9FB-8C56-4849-9DE5-8F81A2BCE4FE}"/>
              </a:ext>
            </a:extLst>
          </p:cNvPr>
          <p:cNvSpPr txBox="1">
            <a:spLocks/>
          </p:cNvSpPr>
          <p:nvPr/>
        </p:nvSpPr>
        <p:spPr>
          <a:xfrm>
            <a:off x="2137941" y="5013176"/>
            <a:ext cx="3141050" cy="953563"/>
          </a:xfrm>
          <a:prstGeom prst="rect">
            <a:avLst/>
          </a:prstGeom>
          <a:noFill/>
        </p:spPr>
        <p:txBody>
          <a:bodyPr anchor="ctr">
            <a:noAutofit/>
          </a:bodyPr>
          <a:lstStyle>
            <a:lvl1pPr algn="l" rtl="0" eaLnBrk="0" fontAlgn="base" hangingPunct="0">
              <a:spcBef>
                <a:spcPct val="0"/>
              </a:spcBef>
              <a:spcAft>
                <a:spcPct val="0"/>
              </a:spcAft>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芯片</a:t>
            </a:r>
          </a:p>
        </p:txBody>
      </p:sp>
      <p:sp>
        <p:nvSpPr>
          <p:cNvPr id="7" name="标题 1">
            <a:extLst>
              <a:ext uri="{FF2B5EF4-FFF2-40B4-BE49-F238E27FC236}">
                <a16:creationId xmlns:a16="http://schemas.microsoft.com/office/drawing/2014/main" id="{E62DAEEC-EAA1-EF4E-9FB3-AF506CB8CCFB}"/>
              </a:ext>
            </a:extLst>
          </p:cNvPr>
          <p:cNvSpPr txBox="1">
            <a:spLocks/>
          </p:cNvSpPr>
          <p:nvPr/>
        </p:nvSpPr>
        <p:spPr>
          <a:xfrm>
            <a:off x="2497981" y="2708920"/>
            <a:ext cx="7378740"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algn="ctr"/>
            <a:r>
              <a:rPr lang="zh-CN" altLang="en-US" sz="11500">
                <a:ln w="19050">
                  <a:noFill/>
                </a:ln>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训练系统</a:t>
            </a:r>
            <a:endParaRPr lang="en-US" altLang="zh-CN" sz="11500" dirty="0">
              <a:ln w="19050">
                <a:noFill/>
              </a:ln>
              <a:solidFill>
                <a:schemeClr val="bg1"/>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8" name="标题 1">
            <a:extLst>
              <a:ext uri="{FF2B5EF4-FFF2-40B4-BE49-F238E27FC236}">
                <a16:creationId xmlns:a16="http://schemas.microsoft.com/office/drawing/2014/main" id="{430EF153-421B-F344-98B7-565EAA967E38}"/>
              </a:ext>
            </a:extLst>
          </p:cNvPr>
          <p:cNvSpPr txBox="1">
            <a:spLocks/>
          </p:cNvSpPr>
          <p:nvPr/>
        </p:nvSpPr>
        <p:spPr>
          <a:xfrm>
            <a:off x="5278990" y="5013176"/>
            <a:ext cx="3528392"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Futura Medium" panose="020B0602020204020303" pitchFamily="34" charset="-79"/>
                <a:ea typeface="微软雅黑" pitchFamily="34" charset="-122"/>
                <a:cs typeface="Futura Medium" panose="020B0602020204020303" pitchFamily="34" charset="-79"/>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4800" kern="0" dirty="0">
                <a:solidFill>
                  <a:schemeClr val="bg1"/>
                </a:solidFill>
                <a:ea typeface="Microsoft YaHei" panose="020B0503020204020204" pitchFamily="34" charset="-122"/>
              </a:rPr>
              <a:t>--</a:t>
            </a:r>
            <a:r>
              <a:rPr lang="zh-CN" altLang="en-US" sz="4800" kern="0" dirty="0">
                <a:solidFill>
                  <a:schemeClr val="bg1"/>
                </a:solidFill>
                <a:ea typeface="Microsoft YaHei" panose="020B0503020204020204" pitchFamily="34" charset="-122"/>
              </a:rPr>
              <a:t> </a:t>
            </a:r>
            <a:r>
              <a:rPr lang="en-US" altLang="zh-CN" sz="4800" kern="0" dirty="0">
                <a:solidFill>
                  <a:schemeClr val="bg1"/>
                </a:solidFill>
                <a:ea typeface="Microsoft YaHei" panose="020B0503020204020204" pitchFamily="34" charset="-122"/>
              </a:rPr>
              <a:t>NPU</a:t>
            </a:r>
            <a:r>
              <a:rPr lang="zh-CN" altLang="en-US" sz="4800" kern="0" dirty="0">
                <a:solidFill>
                  <a:schemeClr val="bg1"/>
                </a:solidFill>
                <a:ea typeface="Microsoft YaHei" panose="020B0503020204020204" pitchFamily="34" charset="-122"/>
              </a:rPr>
              <a:t>详解</a:t>
            </a:r>
          </a:p>
        </p:txBody>
      </p:sp>
      <p:pic>
        <p:nvPicPr>
          <p:cNvPr id="10" name="图片 9">
            <a:extLst>
              <a:ext uri="{FF2B5EF4-FFF2-40B4-BE49-F238E27FC236}">
                <a16:creationId xmlns:a16="http://schemas.microsoft.com/office/drawing/2014/main" id="{B3F1DC9F-ADD6-494E-9EA7-D7A02062842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735374" y="517169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108682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148B55-C06B-1042-B12E-CEC5C2FBA37A}"/>
              </a:ext>
            </a:extLst>
          </p:cNvPr>
          <p:cNvSpPr>
            <a:spLocks noGrp="1"/>
          </p:cNvSpPr>
          <p:nvPr>
            <p:ph type="title"/>
          </p:nvPr>
        </p:nvSpPr>
        <p:spPr/>
        <p:txBody>
          <a:bodyPr/>
          <a:lstStyle/>
          <a:p>
            <a:r>
              <a:rPr kumimoji="1" lang="zh-CN" altLang="en-US" dirty="0"/>
              <a:t>训练 </a:t>
            </a:r>
            <a:r>
              <a:rPr kumimoji="1" lang="en-US" altLang="zh-CN" dirty="0"/>
              <a:t>Tile</a:t>
            </a:r>
            <a:endParaRPr kumimoji="1" lang="zh-CN" altLang="en-US" dirty="0"/>
          </a:p>
        </p:txBody>
      </p:sp>
      <p:sp>
        <p:nvSpPr>
          <p:cNvPr id="3" name="内容占位符 2">
            <a:extLst>
              <a:ext uri="{FF2B5EF4-FFF2-40B4-BE49-F238E27FC236}">
                <a16:creationId xmlns:a16="http://schemas.microsoft.com/office/drawing/2014/main" id="{5CE14037-08EA-3245-813E-E9AC679AC2E8}"/>
              </a:ext>
            </a:extLst>
          </p:cNvPr>
          <p:cNvSpPr>
            <a:spLocks noGrp="1"/>
          </p:cNvSpPr>
          <p:nvPr>
            <p:ph sz="half" idx="1"/>
          </p:nvPr>
        </p:nvSpPr>
        <p:spPr>
          <a:xfrm>
            <a:off x="623636" y="1351536"/>
            <a:ext cx="5474746" cy="5042918"/>
          </a:xfrm>
        </p:spPr>
        <p:txBody>
          <a:bodyPr/>
          <a:lstStyle/>
          <a:p>
            <a:r>
              <a:rPr lang="zh-CN" altLang="en-US" sz="1600" dirty="0"/>
              <a:t>每个</a:t>
            </a:r>
            <a:r>
              <a:rPr lang="en-US" altLang="zh-CN" sz="1600" dirty="0"/>
              <a:t>Dojo</a:t>
            </a:r>
            <a:r>
              <a:rPr lang="zh-CN" altLang="en-US" sz="1600" dirty="0"/>
              <a:t>核心都是一个相对完整的带矩阵计算能力的类</a:t>
            </a:r>
            <a:r>
              <a:rPr lang="en-US" altLang="zh-CN" sz="1600" dirty="0"/>
              <a:t>CPU</a:t>
            </a:r>
            <a:r>
              <a:rPr lang="zh-CN" altLang="en-US" sz="1600" dirty="0"/>
              <a:t>（由于每个核心具备单独的矩阵计算单元，且前端相对较小，所以这里称为类</a:t>
            </a:r>
            <a:r>
              <a:rPr lang="en-US" altLang="zh-CN" sz="1600" dirty="0"/>
              <a:t>CPU</a:t>
            </a:r>
            <a:r>
              <a:rPr lang="zh-CN" altLang="en-US" sz="1600" dirty="0"/>
              <a:t>）其数据流架构则有点类似于</a:t>
            </a:r>
            <a:r>
              <a:rPr lang="en-US" altLang="zh-CN" sz="1600" dirty="0" err="1"/>
              <a:t>SambaNova</a:t>
            </a:r>
            <a:r>
              <a:rPr lang="zh-CN" altLang="en-US" sz="1600" dirty="0"/>
              <a:t>的二维数据流网格结构，数据直接在各个处理核心之间流转，无需回到内存。</a:t>
            </a:r>
          </a:p>
          <a:p>
            <a:r>
              <a:rPr lang="en-US" altLang="zh-CN" sz="1600" dirty="0"/>
              <a:t>D1</a:t>
            </a:r>
            <a:r>
              <a:rPr lang="zh-CN" altLang="en-US" sz="1600" dirty="0"/>
              <a:t>芯片运行在</a:t>
            </a:r>
            <a:r>
              <a:rPr lang="en-US" altLang="zh-CN" sz="1600" dirty="0"/>
              <a:t>2GHz</a:t>
            </a:r>
            <a:r>
              <a:rPr lang="zh-CN" altLang="en-US" sz="1600" dirty="0"/>
              <a:t>，拥有巨大的</a:t>
            </a:r>
            <a:r>
              <a:rPr lang="en-US" altLang="zh-CN" sz="1600" dirty="0"/>
              <a:t>440MB SRAM</a:t>
            </a:r>
            <a:r>
              <a:rPr lang="zh-CN" altLang="en-US" sz="1600" dirty="0"/>
              <a:t>。特斯拉将设计重心放在计算网格中的分布式</a:t>
            </a:r>
            <a:r>
              <a:rPr lang="en-US" altLang="zh-CN" sz="1600" dirty="0"/>
              <a:t>SRAM</a:t>
            </a:r>
            <a:r>
              <a:rPr lang="zh-CN" altLang="en-US" sz="1600" dirty="0"/>
              <a:t>，通过大量更快更近的片上存储和片上存储之间的流转减少对内存的访问频度，来提升整个系统的性能，具有明显的</a:t>
            </a:r>
            <a:r>
              <a:rPr lang="zh-CN" altLang="en-US" sz="1600" b="1" dirty="0"/>
              <a:t>数据流存算一体架构</a:t>
            </a:r>
            <a:r>
              <a:rPr lang="zh-CN" altLang="en-US" sz="1600" dirty="0"/>
              <a:t>（数据流近存计算）特征。</a:t>
            </a:r>
          </a:p>
          <a:p>
            <a:r>
              <a:rPr lang="zh-CN" altLang="en-US" sz="1600" dirty="0"/>
              <a:t>每颗</a:t>
            </a:r>
            <a:r>
              <a:rPr lang="en-US" altLang="zh-CN" sz="1600" dirty="0"/>
              <a:t>D1 </a:t>
            </a:r>
            <a:r>
              <a:rPr lang="zh-CN" altLang="en-US" sz="1600" dirty="0"/>
              <a:t>芯片有 </a:t>
            </a:r>
            <a:r>
              <a:rPr lang="en-US" altLang="zh-CN" sz="1600" dirty="0"/>
              <a:t>576 </a:t>
            </a:r>
            <a:r>
              <a:rPr lang="zh-CN" altLang="en-US" sz="1600" dirty="0"/>
              <a:t>个双向 </a:t>
            </a:r>
            <a:r>
              <a:rPr lang="en-US" altLang="zh-CN" sz="1600" dirty="0"/>
              <a:t>SerDes </a:t>
            </a:r>
            <a:r>
              <a:rPr lang="zh-CN" altLang="en-US" sz="1600" dirty="0"/>
              <a:t>通道，分布在四周，可连接到其他 </a:t>
            </a:r>
            <a:r>
              <a:rPr lang="en-US" altLang="zh-CN" sz="1600" dirty="0"/>
              <a:t>D1 </a:t>
            </a:r>
            <a:r>
              <a:rPr lang="zh-CN" altLang="en-US" sz="1600" dirty="0"/>
              <a:t>芯片，单边带宽为 </a:t>
            </a:r>
            <a:r>
              <a:rPr lang="en-US" altLang="zh-CN" sz="1600" dirty="0"/>
              <a:t>4 TB/</a:t>
            </a:r>
            <a:r>
              <a:rPr lang="zh-CN" altLang="en-US" sz="1600" dirty="0"/>
              <a:t>秒。</a:t>
            </a:r>
          </a:p>
          <a:p>
            <a:endParaRPr lang="zh-CN" altLang="en-US" sz="1050" dirty="0"/>
          </a:p>
        </p:txBody>
      </p:sp>
      <p:pic>
        <p:nvPicPr>
          <p:cNvPr id="4" name="图片 3">
            <a:extLst>
              <a:ext uri="{FF2B5EF4-FFF2-40B4-BE49-F238E27FC236}">
                <a16:creationId xmlns:a16="http://schemas.microsoft.com/office/drawing/2014/main" id="{9EC54513-A60A-8B4B-A439-F9FEC6F6D570}"/>
              </a:ext>
            </a:extLst>
          </p:cNvPr>
          <p:cNvPicPr>
            <a:picLocks noChangeAspect="1"/>
          </p:cNvPicPr>
          <p:nvPr/>
        </p:nvPicPr>
        <p:blipFill rotWithShape="1">
          <a:blip r:embed="rId2"/>
          <a:srcRect b="10769"/>
          <a:stretch/>
        </p:blipFill>
        <p:spPr>
          <a:xfrm>
            <a:off x="6403843" y="1377432"/>
            <a:ext cx="5169286" cy="5017022"/>
          </a:xfrm>
          <a:prstGeom prst="roundRect">
            <a:avLst>
              <a:gd name="adj" fmla="val 679"/>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38894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1CD32-221C-D141-BEF9-0A902A87B15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F085CDF-94E2-6A42-BFF8-6408146BD950}"/>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01796D37-73C1-E348-8099-ACDC4770293E}"/>
              </a:ext>
            </a:extLst>
          </p:cNvPr>
          <p:cNvPicPr>
            <a:picLocks noChangeAspect="1"/>
          </p:cNvPicPr>
          <p:nvPr/>
        </p:nvPicPr>
        <p:blipFill>
          <a:blip r:embed="rId2"/>
          <a:stretch>
            <a:fillRect/>
          </a:stretch>
        </p:blipFill>
        <p:spPr>
          <a:xfrm>
            <a:off x="4047331" y="2984500"/>
            <a:ext cx="4102100" cy="889000"/>
          </a:xfrm>
          <a:prstGeom prst="rect">
            <a:avLst/>
          </a:prstGeom>
        </p:spPr>
      </p:pic>
    </p:spTree>
    <p:extLst>
      <p:ext uri="{BB962C8B-B14F-4D97-AF65-F5344CB8AC3E}">
        <p14:creationId xmlns:p14="http://schemas.microsoft.com/office/powerpoint/2010/main" val="15168399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3CFE13-ED85-C848-AD93-C9BE2EDDD528}"/>
              </a:ext>
            </a:extLst>
          </p:cNvPr>
          <p:cNvSpPr>
            <a:spLocks noGrp="1"/>
          </p:cNvSpPr>
          <p:nvPr>
            <p:ph type="title"/>
          </p:nvPr>
        </p:nvSpPr>
        <p:spPr/>
        <p:txBody>
          <a:bodyPr/>
          <a:lstStyle/>
          <a:p>
            <a:r>
              <a:rPr kumimoji="1" lang="zh-CN" altLang="en-US" dirty="0"/>
              <a:t>系统拓扑</a:t>
            </a:r>
          </a:p>
        </p:txBody>
      </p:sp>
      <p:sp>
        <p:nvSpPr>
          <p:cNvPr id="3" name="内容占位符 2">
            <a:extLst>
              <a:ext uri="{FF2B5EF4-FFF2-40B4-BE49-F238E27FC236}">
                <a16:creationId xmlns:a16="http://schemas.microsoft.com/office/drawing/2014/main" id="{E4802DC9-8C87-E14B-92F4-371F22CC658A}"/>
              </a:ext>
            </a:extLst>
          </p:cNvPr>
          <p:cNvSpPr>
            <a:spLocks noGrp="1"/>
          </p:cNvSpPr>
          <p:nvPr>
            <p:ph sz="half" idx="1"/>
          </p:nvPr>
        </p:nvSpPr>
        <p:spPr>
          <a:xfrm>
            <a:off x="623636" y="1351536"/>
            <a:ext cx="4538642" cy="5042918"/>
          </a:xfrm>
        </p:spPr>
        <p:txBody>
          <a:bodyPr/>
          <a:lstStyle/>
          <a:p>
            <a:r>
              <a:rPr lang="en-US" altLang="zh-CN" sz="1400" dirty="0"/>
              <a:t>Dojo</a:t>
            </a:r>
            <a:r>
              <a:rPr lang="zh-CN" altLang="en-US" sz="1400" dirty="0"/>
              <a:t>的接口处理器位于</a:t>
            </a:r>
            <a:r>
              <a:rPr lang="en-US" altLang="zh-CN" sz="1400" dirty="0"/>
              <a:t>2D</a:t>
            </a:r>
            <a:r>
              <a:rPr lang="zh-CN" altLang="en-US" sz="1400" dirty="0"/>
              <a:t>网格的边缘。每个训练块有</a:t>
            </a:r>
            <a:r>
              <a:rPr lang="en-US" altLang="zh-CN" sz="1400" dirty="0"/>
              <a:t>11GB</a:t>
            </a:r>
            <a:r>
              <a:rPr lang="zh-CN" altLang="en-US" sz="1400" dirty="0"/>
              <a:t>的</a:t>
            </a:r>
            <a:r>
              <a:rPr lang="en-US" altLang="zh-CN" sz="1400" dirty="0"/>
              <a:t>SRAM</a:t>
            </a:r>
            <a:r>
              <a:rPr lang="zh-CN" altLang="en-US" sz="1400" dirty="0"/>
              <a:t>和</a:t>
            </a:r>
            <a:r>
              <a:rPr lang="en-US" altLang="zh-CN" sz="1400" dirty="0"/>
              <a:t>160GB</a:t>
            </a:r>
            <a:r>
              <a:rPr lang="zh-CN" altLang="en-US" sz="1400" dirty="0"/>
              <a:t>的共享</a:t>
            </a:r>
            <a:r>
              <a:rPr lang="en-US" altLang="zh-CN" sz="1400" dirty="0"/>
              <a:t>DRAM</a:t>
            </a:r>
            <a:r>
              <a:rPr lang="zh-CN" altLang="en-US" sz="1400" dirty="0"/>
              <a:t>。</a:t>
            </a:r>
            <a:endParaRPr lang="en-US" altLang="zh-CN" sz="1400" dirty="0"/>
          </a:p>
          <a:p>
            <a:r>
              <a:rPr lang="zh-CN" altLang="en-US" sz="1400" dirty="0"/>
              <a:t>训练</a:t>
            </a:r>
            <a:r>
              <a:rPr lang="en-US" altLang="zh-CN" sz="1400" dirty="0"/>
              <a:t>tile</a:t>
            </a:r>
            <a:r>
              <a:rPr lang="zh-CN" altLang="en-US" sz="1400" dirty="0"/>
              <a:t>采用 </a:t>
            </a:r>
            <a:r>
              <a:rPr lang="en-US" altLang="zh-CN" sz="1400" dirty="0"/>
              <a:t>25 </a:t>
            </a:r>
            <a:r>
              <a:rPr lang="zh-CN" altLang="en-US" sz="1400" dirty="0"/>
              <a:t>个已知良好的 </a:t>
            </a:r>
            <a:r>
              <a:rPr lang="en-US" altLang="zh-CN" sz="1400" dirty="0"/>
              <a:t>D1 </a:t>
            </a:r>
            <a:r>
              <a:rPr lang="zh-CN" altLang="en-US" sz="1400" dirty="0"/>
              <a:t>裸片，并将它们打包成一个 </a:t>
            </a:r>
            <a:r>
              <a:rPr lang="en-US" altLang="zh-CN" sz="1400" dirty="0"/>
              <a:t>5×5 </a:t>
            </a:r>
            <a:r>
              <a:rPr lang="zh-CN" altLang="en-US" sz="1400" dirty="0"/>
              <a:t>阵列，相互连接。训练</a:t>
            </a:r>
            <a:r>
              <a:rPr lang="en-US" altLang="zh-CN" sz="1400" dirty="0"/>
              <a:t>tile</a:t>
            </a:r>
            <a:r>
              <a:rPr lang="zh-CN" altLang="en-US" sz="1400" dirty="0"/>
              <a:t>的外部边缘在 </a:t>
            </a:r>
            <a:r>
              <a:rPr lang="en-US" altLang="zh-CN" sz="1400" dirty="0"/>
              <a:t>40 </a:t>
            </a:r>
            <a:r>
              <a:rPr lang="zh-CN" altLang="en-US" sz="1400" dirty="0"/>
              <a:t>个 </a:t>
            </a:r>
            <a:r>
              <a:rPr lang="en-US" altLang="zh-CN" sz="1400" dirty="0"/>
              <a:t>I/O </a:t>
            </a:r>
            <a:r>
              <a:rPr lang="zh-CN" altLang="en-US" sz="1400" dirty="0"/>
              <a:t>芯片上实现了 </a:t>
            </a:r>
            <a:r>
              <a:rPr lang="en-US" altLang="zh-CN" sz="1400" dirty="0"/>
              <a:t>36 TB/</a:t>
            </a:r>
            <a:r>
              <a:rPr lang="zh-CN" altLang="en-US" sz="1400" dirty="0"/>
              <a:t>秒的聚合带宽；这是 </a:t>
            </a:r>
            <a:r>
              <a:rPr lang="en-US" altLang="zh-CN" sz="1400" dirty="0"/>
              <a:t>2D </a:t>
            </a:r>
            <a:r>
              <a:rPr lang="zh-CN" altLang="en-US" sz="1400" dirty="0"/>
              <a:t>网格的网格的二分带宽的一半，它跨越了 </a:t>
            </a:r>
            <a:r>
              <a:rPr lang="en-US" altLang="zh-CN" sz="1400" dirty="0"/>
              <a:t>tile </a:t>
            </a:r>
            <a:r>
              <a:rPr lang="zh-CN" altLang="en-US" sz="1400" dirty="0"/>
              <a:t>内的 </a:t>
            </a:r>
            <a:r>
              <a:rPr lang="en-US" altLang="zh-CN" sz="1400" dirty="0"/>
              <a:t>D1 </a:t>
            </a:r>
            <a:r>
              <a:rPr lang="zh-CN" altLang="en-US" sz="1400" dirty="0"/>
              <a:t>芯片。该</a:t>
            </a:r>
            <a:r>
              <a:rPr lang="en-US" altLang="zh-CN" sz="1400" dirty="0"/>
              <a:t>tile</a:t>
            </a:r>
            <a:r>
              <a:rPr lang="zh-CN" altLang="en-US" sz="1400" dirty="0"/>
              <a:t>具有 </a:t>
            </a:r>
            <a:r>
              <a:rPr lang="en-US" altLang="zh-CN" sz="1400" dirty="0"/>
              <a:t>10 TB/</a:t>
            </a:r>
            <a:r>
              <a:rPr lang="zh-CN" altLang="en-US" sz="1400" dirty="0"/>
              <a:t>秒的块上二分带宽，以及跨内核的 </a:t>
            </a:r>
            <a:r>
              <a:rPr lang="en-US" altLang="zh-CN" sz="1400" dirty="0"/>
              <a:t>11 GB SRAM </a:t>
            </a:r>
            <a:r>
              <a:rPr lang="zh-CN" altLang="en-US" sz="1400" dirty="0"/>
              <a:t>内存。每个 </a:t>
            </a:r>
            <a:r>
              <a:rPr lang="en-US" altLang="zh-CN" sz="1400" dirty="0"/>
              <a:t>tile </a:t>
            </a:r>
            <a:r>
              <a:rPr lang="zh-CN" altLang="en-US" sz="1400" dirty="0"/>
              <a:t>提供 </a:t>
            </a:r>
            <a:r>
              <a:rPr lang="en-US" altLang="zh-CN" sz="1400" dirty="0"/>
              <a:t>9 petaflops </a:t>
            </a:r>
            <a:r>
              <a:rPr lang="zh-CN" altLang="en-US" sz="1400" dirty="0"/>
              <a:t>的 </a:t>
            </a:r>
            <a:r>
              <a:rPr lang="en-US" altLang="zh-CN" sz="1400" dirty="0"/>
              <a:t>BF16/CFP8 </a:t>
            </a:r>
            <a:r>
              <a:rPr lang="zh-CN" altLang="en-US" sz="1400" dirty="0"/>
              <a:t>魅力。</a:t>
            </a:r>
          </a:p>
        </p:txBody>
      </p:sp>
      <p:pic>
        <p:nvPicPr>
          <p:cNvPr id="4" name="图片 3">
            <a:extLst>
              <a:ext uri="{FF2B5EF4-FFF2-40B4-BE49-F238E27FC236}">
                <a16:creationId xmlns:a16="http://schemas.microsoft.com/office/drawing/2014/main" id="{DD5331AD-4CE0-294C-8177-168EC8D2335B}"/>
              </a:ext>
            </a:extLst>
          </p:cNvPr>
          <p:cNvPicPr>
            <a:picLocks noChangeAspect="1"/>
          </p:cNvPicPr>
          <p:nvPr/>
        </p:nvPicPr>
        <p:blipFill>
          <a:blip r:embed="rId2"/>
          <a:stretch>
            <a:fillRect/>
          </a:stretch>
        </p:blipFill>
        <p:spPr>
          <a:xfrm>
            <a:off x="5829839" y="1250160"/>
            <a:ext cx="5790416" cy="5163564"/>
          </a:xfrm>
          <a:prstGeom prst="rect">
            <a:avLst/>
          </a:prstGeom>
        </p:spPr>
      </p:pic>
    </p:spTree>
    <p:extLst>
      <p:ext uri="{BB962C8B-B14F-4D97-AF65-F5344CB8AC3E}">
        <p14:creationId xmlns:p14="http://schemas.microsoft.com/office/powerpoint/2010/main" val="1839250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0043E0-F75A-6B4B-93CA-813394AF619B}"/>
              </a:ext>
            </a:extLst>
          </p:cNvPr>
          <p:cNvSpPr>
            <a:spLocks noGrp="1"/>
          </p:cNvSpPr>
          <p:nvPr>
            <p:ph type="title"/>
          </p:nvPr>
        </p:nvSpPr>
        <p:spPr/>
        <p:txBody>
          <a:bodyPr/>
          <a:lstStyle/>
          <a:p>
            <a:r>
              <a:rPr kumimoji="1" lang="zh-CN" altLang="en-US" dirty="0"/>
              <a:t>通信原理</a:t>
            </a:r>
          </a:p>
        </p:txBody>
      </p:sp>
      <p:sp>
        <p:nvSpPr>
          <p:cNvPr id="3" name="内容占位符 2">
            <a:extLst>
              <a:ext uri="{FF2B5EF4-FFF2-40B4-BE49-F238E27FC236}">
                <a16:creationId xmlns:a16="http://schemas.microsoft.com/office/drawing/2014/main" id="{2DDF5800-5736-CF45-A419-0160DF239206}"/>
              </a:ext>
            </a:extLst>
          </p:cNvPr>
          <p:cNvSpPr>
            <a:spLocks noGrp="1"/>
          </p:cNvSpPr>
          <p:nvPr>
            <p:ph sz="half" idx="1"/>
          </p:nvPr>
        </p:nvSpPr>
        <p:spPr/>
        <p:txBody>
          <a:bodyPr/>
          <a:lstStyle/>
          <a:p>
            <a:r>
              <a:rPr lang="zh-CN" altLang="en-US" dirty="0"/>
              <a:t>连接处理节点的</a:t>
            </a:r>
            <a:r>
              <a:rPr lang="en-US" altLang="zh-CN" dirty="0"/>
              <a:t>2D</a:t>
            </a:r>
            <a:r>
              <a:rPr lang="zh-CN" altLang="en-US" dirty="0"/>
              <a:t>网格的带宽数据</a:t>
            </a:r>
            <a:endParaRPr lang="en-US" altLang="zh-CN" dirty="0"/>
          </a:p>
          <a:p>
            <a:r>
              <a:rPr lang="zh-CN" altLang="en-US" dirty="0"/>
              <a:t>在 </a:t>
            </a:r>
            <a:r>
              <a:rPr lang="en-US" altLang="zh-CN" dirty="0"/>
              <a:t>D1 </a:t>
            </a:r>
            <a:r>
              <a:rPr lang="zh-CN" altLang="en-US" dirty="0"/>
              <a:t>网格的边缘有所谓的 </a:t>
            </a:r>
            <a:r>
              <a:rPr lang="en-US" altLang="zh-CN" dirty="0"/>
              <a:t>Dojo </a:t>
            </a:r>
            <a:r>
              <a:rPr lang="zh-CN" altLang="en-US" dirty="0"/>
              <a:t>接口处理器或 </a:t>
            </a:r>
            <a:r>
              <a:rPr lang="en-US" altLang="zh-CN" dirty="0"/>
              <a:t>DIP</a:t>
            </a:r>
            <a:r>
              <a:rPr lang="zh-CN" altLang="en-US" dirty="0"/>
              <a:t>，它们连接到 </a:t>
            </a:r>
            <a:r>
              <a:rPr lang="en-US" altLang="zh-CN" dirty="0"/>
              <a:t>D1 </a:t>
            </a:r>
            <a:r>
              <a:rPr lang="zh-CN" altLang="en-US" dirty="0"/>
              <a:t>网格以及为 </a:t>
            </a:r>
            <a:r>
              <a:rPr lang="en-US" altLang="zh-CN" dirty="0"/>
              <a:t>DIP </a:t>
            </a:r>
            <a:r>
              <a:rPr lang="zh-CN" altLang="en-US" dirty="0"/>
              <a:t>供电并执行各种系统管理的主机系统功能。每个训练</a:t>
            </a:r>
            <a:r>
              <a:rPr lang="en-US" altLang="zh-CN" dirty="0"/>
              <a:t>tile</a:t>
            </a:r>
            <a:r>
              <a:rPr lang="zh-CN" altLang="en-US" dirty="0"/>
              <a:t>总共有 </a:t>
            </a:r>
            <a:r>
              <a:rPr lang="en-US" altLang="zh-CN" dirty="0"/>
              <a:t>11 GB </a:t>
            </a:r>
            <a:r>
              <a:rPr lang="zh-CN" altLang="en-US" dirty="0"/>
              <a:t>的私有 </a:t>
            </a:r>
            <a:r>
              <a:rPr lang="en-US" altLang="zh-CN" dirty="0"/>
              <a:t>SRAM </a:t>
            </a:r>
            <a:r>
              <a:rPr lang="zh-CN" altLang="en-US" dirty="0"/>
              <a:t>主内存，但系统需要某种更大的内存，该内存合理地靠近网格。在这种情况下，</a:t>
            </a:r>
            <a:r>
              <a:rPr lang="en-US" altLang="zh-CN" dirty="0"/>
              <a:t>Tesla </a:t>
            </a:r>
            <a:r>
              <a:rPr lang="zh-CN" altLang="en-US" dirty="0"/>
              <a:t>选择创建一个 </a:t>
            </a:r>
            <a:r>
              <a:rPr lang="en-US" altLang="zh-CN" dirty="0"/>
              <a:t>DIP </a:t>
            </a:r>
            <a:r>
              <a:rPr lang="zh-CN" altLang="en-US" dirty="0"/>
              <a:t>内存和 </a:t>
            </a:r>
            <a:r>
              <a:rPr lang="en-US" altLang="zh-CN" dirty="0"/>
              <a:t>I/O </a:t>
            </a:r>
            <a:r>
              <a:rPr lang="zh-CN" altLang="en-US" dirty="0"/>
              <a:t>协处理器，其中包含 </a:t>
            </a:r>
            <a:r>
              <a:rPr lang="en-US" altLang="zh-CN" dirty="0"/>
              <a:t>32 GB </a:t>
            </a:r>
            <a:r>
              <a:rPr lang="zh-CN" altLang="en-US" dirty="0"/>
              <a:t>共享 </a:t>
            </a:r>
            <a:r>
              <a:rPr lang="en-US" altLang="zh-CN" dirty="0"/>
              <a:t>HBM </a:t>
            </a:r>
            <a:r>
              <a:rPr lang="zh-CN" altLang="en-US" dirty="0"/>
              <a:t>内存</a:t>
            </a:r>
            <a:r>
              <a:rPr lang="en-US" altLang="zh-CN" dirty="0"/>
              <a:t>——</a:t>
            </a:r>
            <a:r>
              <a:rPr lang="zh-CN" altLang="en-US" dirty="0"/>
              <a:t>我们还不知道是哪种，但它是 </a:t>
            </a:r>
            <a:r>
              <a:rPr lang="en-US" altLang="zh-CN" dirty="0"/>
              <a:t>HBM2e </a:t>
            </a:r>
            <a:r>
              <a:rPr lang="zh-CN" altLang="en-US" dirty="0"/>
              <a:t>或 </a:t>
            </a:r>
            <a:r>
              <a:rPr lang="en-US" altLang="zh-CN" dirty="0"/>
              <a:t>HBM3——</a:t>
            </a:r>
            <a:r>
              <a:rPr lang="zh-CN" altLang="en-US" dirty="0"/>
              <a:t>以及以太网接口到外部世界以及在</a:t>
            </a:r>
            <a:r>
              <a:rPr lang="en-US" altLang="zh-CN" dirty="0"/>
              <a:t>tile</a:t>
            </a:r>
            <a:r>
              <a:rPr lang="zh-CN" altLang="en-US" dirty="0"/>
              <a:t>和核心之间进行比通过这个巨大的网格更直接的跳跃。图片显示一对主机安装了十个这样的 </a:t>
            </a:r>
            <a:r>
              <a:rPr lang="en-US" altLang="zh-CN" dirty="0"/>
              <a:t>DIP</a:t>
            </a:r>
            <a:r>
              <a:rPr lang="zh-CN" altLang="en-US" dirty="0"/>
              <a:t>，每组三个 </a:t>
            </a:r>
            <a:r>
              <a:rPr lang="en-US" altLang="zh-CN" dirty="0"/>
              <a:t>Dojo </a:t>
            </a:r>
            <a:r>
              <a:rPr lang="zh-CN" altLang="en-US" dirty="0"/>
              <a:t>训练图块总共有 </a:t>
            </a:r>
            <a:r>
              <a:rPr lang="en-US" altLang="zh-CN" dirty="0"/>
              <a:t>320 GB </a:t>
            </a:r>
            <a:r>
              <a:rPr lang="zh-CN" altLang="en-US" dirty="0"/>
              <a:t>的 </a:t>
            </a:r>
            <a:r>
              <a:rPr lang="en-US" altLang="zh-CN" dirty="0"/>
              <a:t>HBM </a:t>
            </a:r>
            <a:r>
              <a:rPr lang="zh-CN" altLang="en-US" dirty="0"/>
              <a:t>内存。但图表上的措辞表明，每个 </a:t>
            </a:r>
            <a:r>
              <a:rPr lang="en-US" altLang="zh-CN" dirty="0"/>
              <a:t>tile </a:t>
            </a:r>
            <a:r>
              <a:rPr lang="zh-CN" altLang="en-US" dirty="0"/>
              <a:t>分配了 </a:t>
            </a:r>
            <a:r>
              <a:rPr lang="en-US" altLang="zh-CN" dirty="0"/>
              <a:t>160 GB</a:t>
            </a:r>
            <a:r>
              <a:rPr lang="zh-CN" altLang="en-US" dirty="0"/>
              <a:t>，这意味着每个 </a:t>
            </a:r>
            <a:r>
              <a:rPr lang="en-US" altLang="zh-CN" dirty="0"/>
              <a:t>tile </a:t>
            </a:r>
            <a:r>
              <a:rPr lang="zh-CN" altLang="en-US" dirty="0"/>
              <a:t>一个主机，而不是此处显示的三个 </a:t>
            </a:r>
            <a:r>
              <a:rPr lang="en-US" altLang="zh-CN" dirty="0"/>
              <a:t>tile </a:t>
            </a:r>
            <a:r>
              <a:rPr lang="zh-CN" altLang="en-US" dirty="0"/>
              <a:t>两个主机。</a:t>
            </a:r>
          </a:p>
          <a:p>
            <a:br>
              <a:rPr lang="zh-CN" altLang="en-US" dirty="0"/>
            </a:br>
            <a:endParaRPr lang="zh-CN" altLang="en-US" dirty="0"/>
          </a:p>
          <a:p>
            <a:endParaRPr kumimoji="1" lang="zh-CN" altLang="en-US" dirty="0"/>
          </a:p>
        </p:txBody>
      </p:sp>
      <p:pic>
        <p:nvPicPr>
          <p:cNvPr id="4" name="图片 3">
            <a:extLst>
              <a:ext uri="{FF2B5EF4-FFF2-40B4-BE49-F238E27FC236}">
                <a16:creationId xmlns:a16="http://schemas.microsoft.com/office/drawing/2014/main" id="{B75E4F93-2234-B146-AF5C-3DE464255A48}"/>
              </a:ext>
            </a:extLst>
          </p:cNvPr>
          <p:cNvPicPr>
            <a:picLocks noChangeAspect="1"/>
          </p:cNvPicPr>
          <p:nvPr/>
        </p:nvPicPr>
        <p:blipFill>
          <a:blip r:embed="rId2"/>
          <a:stretch>
            <a:fillRect/>
          </a:stretch>
        </p:blipFill>
        <p:spPr>
          <a:xfrm>
            <a:off x="5829839" y="1250160"/>
            <a:ext cx="5790416" cy="5163564"/>
          </a:xfrm>
          <a:prstGeom prst="rect">
            <a:avLst/>
          </a:prstGeom>
        </p:spPr>
      </p:pic>
    </p:spTree>
    <p:extLst>
      <p:ext uri="{BB962C8B-B14F-4D97-AF65-F5344CB8AC3E}">
        <p14:creationId xmlns:p14="http://schemas.microsoft.com/office/powerpoint/2010/main" val="3518595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0043E0-F75A-6B4B-93CA-813394AF619B}"/>
              </a:ext>
            </a:extLst>
          </p:cNvPr>
          <p:cNvSpPr>
            <a:spLocks noGrp="1"/>
          </p:cNvSpPr>
          <p:nvPr>
            <p:ph type="title"/>
          </p:nvPr>
        </p:nvSpPr>
        <p:spPr/>
        <p:txBody>
          <a:bodyPr/>
          <a:lstStyle/>
          <a:p>
            <a:r>
              <a:rPr kumimoji="1" lang="zh-CN" altLang="en-US" dirty="0"/>
              <a:t>通信原理</a:t>
            </a:r>
          </a:p>
        </p:txBody>
      </p:sp>
      <p:sp>
        <p:nvSpPr>
          <p:cNvPr id="3" name="内容占位符 2">
            <a:extLst>
              <a:ext uri="{FF2B5EF4-FFF2-40B4-BE49-F238E27FC236}">
                <a16:creationId xmlns:a16="http://schemas.microsoft.com/office/drawing/2014/main" id="{2DDF5800-5736-CF45-A419-0160DF239206}"/>
              </a:ext>
            </a:extLst>
          </p:cNvPr>
          <p:cNvSpPr>
            <a:spLocks noGrp="1"/>
          </p:cNvSpPr>
          <p:nvPr>
            <p:ph sz="half" idx="1"/>
          </p:nvPr>
        </p:nvSpPr>
        <p:spPr/>
        <p:txBody>
          <a:bodyPr/>
          <a:lstStyle/>
          <a:p>
            <a:r>
              <a:rPr lang="zh-CN" altLang="en-US" dirty="0"/>
              <a:t>每个</a:t>
            </a:r>
            <a:r>
              <a:rPr lang="en-US" altLang="zh-CN" dirty="0"/>
              <a:t>DIP</a:t>
            </a:r>
            <a:r>
              <a:rPr lang="zh-CN" altLang="en-US" dirty="0"/>
              <a:t>和主机系统提供</a:t>
            </a:r>
            <a:r>
              <a:rPr lang="en-US" altLang="zh-CN" dirty="0"/>
              <a:t>32GB/s</a:t>
            </a:r>
            <a:r>
              <a:rPr lang="zh-CN" altLang="en-US" dirty="0"/>
              <a:t>的链接。</a:t>
            </a:r>
            <a:br>
              <a:rPr lang="zh-CN" altLang="en-US" dirty="0"/>
            </a:br>
            <a:endParaRPr kumimoji="1" lang="zh-CN" altLang="en-US" dirty="0"/>
          </a:p>
        </p:txBody>
      </p:sp>
      <p:pic>
        <p:nvPicPr>
          <p:cNvPr id="4" name="图片 3">
            <a:extLst>
              <a:ext uri="{FF2B5EF4-FFF2-40B4-BE49-F238E27FC236}">
                <a16:creationId xmlns:a16="http://schemas.microsoft.com/office/drawing/2014/main" id="{B75E4F93-2234-B146-AF5C-3DE464255A48}"/>
              </a:ext>
            </a:extLst>
          </p:cNvPr>
          <p:cNvPicPr>
            <a:picLocks noChangeAspect="1"/>
          </p:cNvPicPr>
          <p:nvPr/>
        </p:nvPicPr>
        <p:blipFill>
          <a:blip r:embed="rId2"/>
          <a:stretch>
            <a:fillRect/>
          </a:stretch>
        </p:blipFill>
        <p:spPr>
          <a:xfrm>
            <a:off x="5829839" y="1250160"/>
            <a:ext cx="5790416" cy="5163564"/>
          </a:xfrm>
          <a:prstGeom prst="rect">
            <a:avLst/>
          </a:prstGeom>
        </p:spPr>
      </p:pic>
    </p:spTree>
    <p:extLst>
      <p:ext uri="{BB962C8B-B14F-4D97-AF65-F5344CB8AC3E}">
        <p14:creationId xmlns:p14="http://schemas.microsoft.com/office/powerpoint/2010/main" val="1967997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F74F7-AA32-444E-8553-1D850709B6E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5F18189-7793-8A42-825E-8BC43F5C3C1B}"/>
              </a:ext>
            </a:extLst>
          </p:cNvPr>
          <p:cNvSpPr>
            <a:spLocks noGrp="1"/>
          </p:cNvSpPr>
          <p:nvPr>
            <p:ph sz="half" idx="1"/>
          </p:nvPr>
        </p:nvSpPr>
        <p:spPr/>
        <p:txBody>
          <a:bodyPr/>
          <a:lstStyle/>
          <a:p>
            <a:r>
              <a:rPr lang="zh-CN" altLang="en-US" dirty="0"/>
              <a:t>该 </a:t>
            </a:r>
            <a:r>
              <a:rPr lang="en-US" altLang="zh-CN" dirty="0"/>
              <a:t>DIP </a:t>
            </a:r>
            <a:r>
              <a:rPr lang="zh-CN" altLang="en-US" dirty="0"/>
              <a:t>卡有两个 </a:t>
            </a:r>
            <a:r>
              <a:rPr lang="en-US" altLang="zh-CN" dirty="0"/>
              <a:t>I/O </a:t>
            </a:r>
            <a:r>
              <a:rPr lang="zh-CN" altLang="en-US" dirty="0"/>
              <a:t>处理器，每个处理器带有两个 </a:t>
            </a:r>
            <a:r>
              <a:rPr lang="en-US" altLang="zh-CN" dirty="0"/>
              <a:t>HBM </a:t>
            </a:r>
            <a:r>
              <a:rPr lang="zh-CN" altLang="en-US" dirty="0"/>
              <a:t>内存组，该卡提供 </a:t>
            </a:r>
            <a:r>
              <a:rPr lang="en-US" altLang="zh-CN" dirty="0"/>
              <a:t>32 GB </a:t>
            </a:r>
            <a:r>
              <a:rPr lang="zh-CN" altLang="en-US" dirty="0"/>
              <a:t>的 </a:t>
            </a:r>
            <a:r>
              <a:rPr lang="en-US" altLang="zh-CN" dirty="0"/>
              <a:t>HBM </a:t>
            </a:r>
            <a:r>
              <a:rPr lang="zh-CN" altLang="en-US" dirty="0"/>
              <a:t>内存和 </a:t>
            </a:r>
            <a:r>
              <a:rPr lang="en-US" altLang="zh-CN" dirty="0"/>
              <a:t>800 GB/</a:t>
            </a:r>
            <a:r>
              <a:rPr lang="zh-CN" altLang="en-US" dirty="0"/>
              <a:t>秒的带宽。对我们来说，这看起来像是稍微降低了 </a:t>
            </a:r>
            <a:r>
              <a:rPr lang="en-US" altLang="zh-CN" dirty="0"/>
              <a:t>HBM2e </a:t>
            </a:r>
            <a:r>
              <a:rPr lang="zh-CN" altLang="en-US" dirty="0"/>
              <a:t>内存。该卡通过 </a:t>
            </a:r>
            <a:r>
              <a:rPr lang="en-US" altLang="zh-CN" dirty="0"/>
              <a:t>PCI-Express </a:t>
            </a:r>
            <a:r>
              <a:rPr lang="zh-CN" altLang="en-US" dirty="0"/>
              <a:t>实现了 </a:t>
            </a:r>
            <a:r>
              <a:rPr lang="en-US" altLang="zh-CN" dirty="0"/>
              <a:t>Tesla </a:t>
            </a:r>
            <a:r>
              <a:rPr lang="zh-CN" altLang="en-US" dirty="0"/>
              <a:t>传输协议 </a:t>
            </a:r>
            <a:r>
              <a:rPr lang="en-US" altLang="zh-CN" dirty="0"/>
              <a:t>(TTP</a:t>
            </a:r>
            <a:r>
              <a:rPr lang="zh-CN" altLang="en-US" dirty="0"/>
              <a:t>：</a:t>
            </a:r>
            <a:r>
              <a:rPr lang="en-US" altLang="zh-CN" dirty="0"/>
              <a:t>Tesla Transport Protocol )</a:t>
            </a:r>
            <a:r>
              <a:rPr lang="zh-CN" altLang="en-US" dirty="0"/>
              <a:t>，这是一种专有互连，对我们来说这有点像 </a:t>
            </a:r>
            <a:r>
              <a:rPr lang="en-US" altLang="zh-CN" dirty="0"/>
              <a:t>CXL </a:t>
            </a:r>
            <a:r>
              <a:rPr lang="zh-CN" altLang="en-US" dirty="0"/>
              <a:t>或 </a:t>
            </a:r>
            <a:r>
              <a:rPr lang="en-US" altLang="zh-CN" dirty="0" err="1"/>
              <a:t>OpenCAPI</a:t>
            </a:r>
            <a:r>
              <a:rPr lang="zh-CN" altLang="en-US" dirty="0"/>
              <a:t>，以将完整的 </a:t>
            </a:r>
            <a:r>
              <a:rPr lang="en-US" altLang="zh-CN" dirty="0"/>
              <a:t>DRAM </a:t>
            </a:r>
            <a:r>
              <a:rPr lang="zh-CN" altLang="en-US" dirty="0"/>
              <a:t>内存带宽提供给 </a:t>
            </a:r>
            <a:r>
              <a:rPr lang="en-US" altLang="zh-CN" dirty="0"/>
              <a:t>Dojo </a:t>
            </a:r>
            <a:r>
              <a:rPr lang="zh-CN" altLang="en-US" dirty="0"/>
              <a:t>训练块。在卡的另一端，有一个 </a:t>
            </a:r>
            <a:r>
              <a:rPr lang="en-US" altLang="zh-CN" dirty="0"/>
              <a:t>50 GB/</a:t>
            </a:r>
            <a:r>
              <a:rPr lang="zh-CN" altLang="en-US" dirty="0"/>
              <a:t>秒的 </a:t>
            </a:r>
            <a:r>
              <a:rPr lang="en-US" altLang="zh-CN" dirty="0"/>
              <a:t>TTP </a:t>
            </a:r>
            <a:r>
              <a:rPr lang="zh-CN" altLang="en-US" dirty="0"/>
              <a:t>协议链路在以太网 </a:t>
            </a:r>
            <a:r>
              <a:rPr lang="en-US" altLang="zh-CN" dirty="0"/>
              <a:t>NIC </a:t>
            </a:r>
            <a:r>
              <a:rPr lang="zh-CN" altLang="en-US" dirty="0"/>
              <a:t>上运行，它连接到现有的以太网交换机，该交换机可以是单个 </a:t>
            </a:r>
            <a:r>
              <a:rPr lang="en-US" altLang="zh-CN" dirty="0"/>
              <a:t>400 Gb/</a:t>
            </a:r>
            <a:r>
              <a:rPr lang="zh-CN" altLang="en-US" dirty="0"/>
              <a:t>秒端口或成对的 </a:t>
            </a:r>
            <a:r>
              <a:rPr lang="en-US" altLang="zh-CN" dirty="0"/>
              <a:t>200 Gb/</a:t>
            </a:r>
            <a:r>
              <a:rPr lang="zh-CN" altLang="en-US" dirty="0"/>
              <a:t>秒端口。</a:t>
            </a:r>
            <a:r>
              <a:rPr lang="en-US" altLang="zh-CN" dirty="0"/>
              <a:t>DIP </a:t>
            </a:r>
            <a:r>
              <a:rPr lang="zh-CN" altLang="en-US" dirty="0"/>
              <a:t>插入 </a:t>
            </a:r>
            <a:r>
              <a:rPr lang="en-US" altLang="zh-CN" dirty="0"/>
              <a:t>PCI-Express 4.0 x16 </a:t>
            </a:r>
            <a:r>
              <a:rPr lang="zh-CN" altLang="en-US" dirty="0"/>
              <a:t>插槽，每张卡提供 </a:t>
            </a:r>
            <a:r>
              <a:rPr lang="en-US" altLang="zh-CN" dirty="0"/>
              <a:t>32 GB/</a:t>
            </a:r>
            <a:r>
              <a:rPr lang="zh-CN" altLang="en-US" dirty="0"/>
              <a:t>秒的带宽。每个磁贴边缘有 </a:t>
            </a:r>
            <a:r>
              <a:rPr lang="en-US" altLang="zh-CN" dirty="0"/>
              <a:t>5 </a:t>
            </a:r>
            <a:r>
              <a:rPr lang="zh-CN" altLang="en-US" dirty="0"/>
              <a:t>个卡，有 </a:t>
            </a:r>
            <a:r>
              <a:rPr lang="en-US" altLang="zh-CN" dirty="0"/>
              <a:t>160 GB/</a:t>
            </a:r>
            <a:r>
              <a:rPr lang="zh-CN" altLang="en-US" dirty="0"/>
              <a:t>秒的带宽进入主机服务器和 </a:t>
            </a:r>
            <a:r>
              <a:rPr lang="en-US" altLang="zh-CN" dirty="0"/>
              <a:t>4 </a:t>
            </a:r>
            <a:r>
              <a:rPr lang="zh-CN" altLang="en-US" dirty="0"/>
              <a:t>个。</a:t>
            </a:r>
          </a:p>
          <a:p>
            <a:br>
              <a:rPr lang="zh-CN" altLang="en-US" dirty="0"/>
            </a:br>
            <a:endParaRPr lang="zh-CN" altLang="en-US" dirty="0"/>
          </a:p>
          <a:p>
            <a:endParaRPr kumimoji="1" lang="zh-CN" altLang="en-US" dirty="0"/>
          </a:p>
        </p:txBody>
      </p:sp>
      <p:pic>
        <p:nvPicPr>
          <p:cNvPr id="4" name="图片 3">
            <a:extLst>
              <a:ext uri="{FF2B5EF4-FFF2-40B4-BE49-F238E27FC236}">
                <a16:creationId xmlns:a16="http://schemas.microsoft.com/office/drawing/2014/main" id="{611A8D68-9777-7B4F-A6CC-64252BAFC849}"/>
              </a:ext>
            </a:extLst>
          </p:cNvPr>
          <p:cNvPicPr>
            <a:picLocks noChangeAspect="1"/>
          </p:cNvPicPr>
          <p:nvPr/>
        </p:nvPicPr>
        <p:blipFill>
          <a:blip r:embed="rId2"/>
          <a:stretch>
            <a:fillRect/>
          </a:stretch>
        </p:blipFill>
        <p:spPr>
          <a:xfrm>
            <a:off x="6386413" y="1772816"/>
            <a:ext cx="5016500" cy="3556000"/>
          </a:xfrm>
          <a:prstGeom prst="roundRect">
            <a:avLst>
              <a:gd name="adj" fmla="val 23"/>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35006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1A68E-267E-F142-9E83-9CE14E1ADB0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1171636-7599-794B-B5EA-2C22C43B06ED}"/>
              </a:ext>
            </a:extLst>
          </p:cNvPr>
          <p:cNvSpPr>
            <a:spLocks noGrp="1"/>
          </p:cNvSpPr>
          <p:nvPr>
            <p:ph sz="half" idx="1"/>
          </p:nvPr>
        </p:nvSpPr>
        <p:spPr>
          <a:xfrm>
            <a:off x="623636" y="1351536"/>
            <a:ext cx="4394626" cy="5042918"/>
          </a:xfrm>
        </p:spPr>
        <p:txBody>
          <a:bodyPr/>
          <a:lstStyle/>
          <a:p>
            <a:r>
              <a:rPr lang="zh-CN" altLang="en-US" dirty="0"/>
              <a:t>特斯拉还具有用于更长路线的</a:t>
            </a:r>
            <a:r>
              <a:rPr lang="en-US" altLang="zh-CN" dirty="0"/>
              <a:t>Z</a:t>
            </a:r>
            <a:r>
              <a:rPr lang="zh-CN" altLang="en-US" dirty="0"/>
              <a:t>平面链接。</a:t>
            </a:r>
            <a:endParaRPr lang="en-US" altLang="zh-CN" dirty="0"/>
          </a:p>
          <a:p>
            <a:r>
              <a:rPr lang="zh-CN" altLang="en-US" dirty="0"/>
              <a:t>正如我们已经指出的那样，</a:t>
            </a:r>
            <a:r>
              <a:rPr lang="en-US" altLang="zh-CN" dirty="0"/>
              <a:t>DIP </a:t>
            </a:r>
            <a:r>
              <a:rPr lang="zh-CN" altLang="en-US" dirty="0"/>
              <a:t>不仅将 </a:t>
            </a:r>
            <a:r>
              <a:rPr lang="en-US" altLang="zh-CN" dirty="0"/>
              <a:t>DRAM </a:t>
            </a:r>
            <a:r>
              <a:rPr lang="zh-CN" altLang="en-US" dirty="0"/>
              <a:t>实现为</a:t>
            </a:r>
            <a:r>
              <a:rPr lang="en-US" altLang="zh-CN" dirty="0"/>
              <a:t>fat</a:t>
            </a:r>
            <a:r>
              <a:rPr lang="zh-CN" altLang="en-US" dirty="0"/>
              <a:t>本地存储，而且还提供了另一种网络维度，可用于绕过 </a:t>
            </a:r>
            <a:r>
              <a:rPr lang="en-US" altLang="zh-CN" dirty="0"/>
              <a:t>2D </a:t>
            </a:r>
            <a:r>
              <a:rPr lang="zh-CN" altLang="en-US" dirty="0"/>
              <a:t>网格，而需要大量跃点才能跨越所有这些核心和</a:t>
            </a:r>
            <a:r>
              <a:rPr lang="en-US" altLang="zh-CN" dirty="0"/>
              <a:t>tile</a:t>
            </a:r>
            <a:r>
              <a:rPr lang="zh-CN" altLang="en-US" dirty="0"/>
              <a:t>。像这样：</a:t>
            </a:r>
          </a:p>
          <a:p>
            <a:br>
              <a:rPr lang="zh-CN" altLang="en-US" dirty="0"/>
            </a:br>
            <a:endParaRPr lang="zh-CN" altLang="en-US" dirty="0"/>
          </a:p>
          <a:p>
            <a:endParaRPr kumimoji="1" lang="zh-CN" altLang="en-US" dirty="0"/>
          </a:p>
        </p:txBody>
      </p:sp>
      <p:pic>
        <p:nvPicPr>
          <p:cNvPr id="4" name="图片 3">
            <a:extLst>
              <a:ext uri="{FF2B5EF4-FFF2-40B4-BE49-F238E27FC236}">
                <a16:creationId xmlns:a16="http://schemas.microsoft.com/office/drawing/2014/main" id="{FF942F2A-0869-F843-AC1E-D0C91FBC5E62}"/>
              </a:ext>
            </a:extLst>
          </p:cNvPr>
          <p:cNvPicPr>
            <a:picLocks noChangeAspect="1"/>
          </p:cNvPicPr>
          <p:nvPr/>
        </p:nvPicPr>
        <p:blipFill>
          <a:blip r:embed="rId2"/>
          <a:stretch>
            <a:fillRect/>
          </a:stretch>
        </p:blipFill>
        <p:spPr>
          <a:xfrm>
            <a:off x="5450309" y="1231480"/>
            <a:ext cx="6264696" cy="5162974"/>
          </a:xfrm>
          <a:prstGeom prst="rect">
            <a:avLst/>
          </a:prstGeom>
        </p:spPr>
      </p:pic>
    </p:spTree>
    <p:extLst>
      <p:ext uri="{BB962C8B-B14F-4D97-AF65-F5344CB8AC3E}">
        <p14:creationId xmlns:p14="http://schemas.microsoft.com/office/powerpoint/2010/main" val="1710855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2AA6AB-9CFA-0E4A-A149-DC3E408AE97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FAC0B77-62BD-8843-98DF-0D87AE5FC21C}"/>
              </a:ext>
            </a:extLst>
          </p:cNvPr>
          <p:cNvSpPr>
            <a:spLocks noGrp="1"/>
          </p:cNvSpPr>
          <p:nvPr>
            <p:ph sz="half" idx="1"/>
          </p:nvPr>
        </p:nvSpPr>
        <p:spPr/>
        <p:txBody>
          <a:bodyPr/>
          <a:lstStyle/>
          <a:p>
            <a:r>
              <a:rPr lang="en-US" altLang="zh-CN" dirty="0"/>
              <a:t>Dojo V1 </a:t>
            </a:r>
            <a:r>
              <a:rPr lang="zh-CN" altLang="en-US" dirty="0"/>
              <a:t>训练矩阵是 </a:t>
            </a:r>
            <a:r>
              <a:rPr lang="en-US" altLang="zh-CN" dirty="0"/>
              <a:t>Tesla </a:t>
            </a:r>
            <a:r>
              <a:rPr lang="zh-CN" altLang="en-US" dirty="0"/>
              <a:t>正在构建的基础系统，它有 </a:t>
            </a:r>
            <a:r>
              <a:rPr lang="en-US" altLang="zh-CN" dirty="0"/>
              <a:t>6 </a:t>
            </a:r>
            <a:r>
              <a:rPr lang="zh-CN" altLang="en-US" dirty="0"/>
              <a:t>个训练</a:t>
            </a:r>
            <a:r>
              <a:rPr lang="en-US" altLang="zh-CN" dirty="0"/>
              <a:t>tile</a:t>
            </a:r>
            <a:r>
              <a:rPr lang="zh-CN" altLang="en-US" dirty="0"/>
              <a:t>、</a:t>
            </a:r>
            <a:r>
              <a:rPr lang="en-US" altLang="zh-CN" dirty="0"/>
              <a:t>4 </a:t>
            </a:r>
            <a:r>
              <a:rPr lang="zh-CN" altLang="en-US" dirty="0"/>
              <a:t>个主机服务器上的 </a:t>
            </a:r>
            <a:r>
              <a:rPr lang="en-US" altLang="zh-CN" dirty="0"/>
              <a:t>20 </a:t>
            </a:r>
            <a:r>
              <a:rPr lang="zh-CN" altLang="en-US" dirty="0"/>
              <a:t>个 </a:t>
            </a:r>
            <a:r>
              <a:rPr lang="en-US" altLang="zh-CN" dirty="0"/>
              <a:t>DIP</a:t>
            </a:r>
            <a:r>
              <a:rPr lang="zh-CN" altLang="en-US" dirty="0"/>
              <a:t>，以及一组连接到以太网交换结构的辅助服务器，如下所示：</a:t>
            </a:r>
          </a:p>
          <a:p>
            <a:br>
              <a:rPr lang="zh-CN" altLang="en-US" dirty="0"/>
            </a:br>
            <a:endParaRPr lang="zh-CN" altLang="en-US" dirty="0"/>
          </a:p>
          <a:p>
            <a:endParaRPr kumimoji="1" lang="zh-CN" altLang="en-US" dirty="0"/>
          </a:p>
        </p:txBody>
      </p:sp>
      <p:pic>
        <p:nvPicPr>
          <p:cNvPr id="4" name="图片 3">
            <a:extLst>
              <a:ext uri="{FF2B5EF4-FFF2-40B4-BE49-F238E27FC236}">
                <a16:creationId xmlns:a16="http://schemas.microsoft.com/office/drawing/2014/main" id="{C32AB196-DE9E-2644-BAAC-63547D04B54E}"/>
              </a:ext>
            </a:extLst>
          </p:cNvPr>
          <p:cNvPicPr>
            <a:picLocks noChangeAspect="1"/>
          </p:cNvPicPr>
          <p:nvPr/>
        </p:nvPicPr>
        <p:blipFill>
          <a:blip r:embed="rId2"/>
          <a:stretch>
            <a:fillRect/>
          </a:stretch>
        </p:blipFill>
        <p:spPr>
          <a:xfrm>
            <a:off x="1705893" y="2304547"/>
            <a:ext cx="8330629" cy="4353481"/>
          </a:xfrm>
          <a:prstGeom prst="rect">
            <a:avLst/>
          </a:prstGeom>
        </p:spPr>
      </p:pic>
    </p:spTree>
    <p:extLst>
      <p:ext uri="{BB962C8B-B14F-4D97-AF65-F5344CB8AC3E}">
        <p14:creationId xmlns:p14="http://schemas.microsoft.com/office/powerpoint/2010/main" val="2575729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755A75-40FF-834D-9C70-BAB8B0AA50D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726A665-1E2A-2A44-A63E-33E4F28D6B22}"/>
              </a:ext>
            </a:extLst>
          </p:cNvPr>
          <p:cNvSpPr>
            <a:spLocks noGrp="1"/>
          </p:cNvSpPr>
          <p:nvPr>
            <p:ph sz="half" idx="1"/>
          </p:nvPr>
        </p:nvSpPr>
        <p:spPr/>
        <p:txBody>
          <a:bodyPr/>
          <a:lstStyle/>
          <a:p>
            <a:r>
              <a:rPr lang="zh-CN" altLang="en-US" dirty="0"/>
              <a:t>这里是</a:t>
            </a:r>
            <a:r>
              <a:rPr lang="en-US" altLang="zh-CN" dirty="0"/>
              <a:t>die</a:t>
            </a:r>
            <a:r>
              <a:rPr lang="zh-CN" altLang="en-US" dirty="0"/>
              <a:t>和</a:t>
            </a:r>
            <a:r>
              <a:rPr lang="en-US" altLang="zh-CN" dirty="0"/>
              <a:t>tiles</a:t>
            </a:r>
            <a:r>
              <a:rPr lang="zh-CN" altLang="en-US" dirty="0"/>
              <a:t>的延迟边界，这就是为什么在</a:t>
            </a:r>
            <a:r>
              <a:rPr lang="en-US" altLang="zh-CN" dirty="0"/>
              <a:t>Dojo</a:t>
            </a:r>
            <a:r>
              <a:rPr lang="zh-CN" altLang="en-US" dirty="0"/>
              <a:t>中对它们进行不同处理的原因。需要</a:t>
            </a:r>
            <a:r>
              <a:rPr lang="en-US" altLang="zh-CN" dirty="0"/>
              <a:t>Z</a:t>
            </a:r>
            <a:r>
              <a:rPr lang="zh-CN" altLang="en-US" dirty="0"/>
              <a:t>平面链路的原因是，长路径很昂贵。</a:t>
            </a:r>
            <a:br>
              <a:rPr lang="zh-CN" altLang="en-US" dirty="0"/>
            </a:br>
            <a:endParaRPr kumimoji="1" lang="zh-CN" altLang="en-US" dirty="0"/>
          </a:p>
        </p:txBody>
      </p:sp>
      <p:pic>
        <p:nvPicPr>
          <p:cNvPr id="4" name="图片 3">
            <a:extLst>
              <a:ext uri="{FF2B5EF4-FFF2-40B4-BE49-F238E27FC236}">
                <a16:creationId xmlns:a16="http://schemas.microsoft.com/office/drawing/2014/main" id="{29974B2B-7EC1-EE42-811D-DE14C9AB1A10}"/>
              </a:ext>
            </a:extLst>
          </p:cNvPr>
          <p:cNvPicPr>
            <a:picLocks noChangeAspect="1"/>
          </p:cNvPicPr>
          <p:nvPr/>
        </p:nvPicPr>
        <p:blipFill>
          <a:blip r:embed="rId2"/>
          <a:stretch>
            <a:fillRect/>
          </a:stretch>
        </p:blipFill>
        <p:spPr>
          <a:xfrm>
            <a:off x="5159628" y="1268760"/>
            <a:ext cx="6413500" cy="4851400"/>
          </a:xfrm>
          <a:prstGeom prst="rect">
            <a:avLst/>
          </a:prstGeom>
        </p:spPr>
      </p:pic>
    </p:spTree>
    <p:extLst>
      <p:ext uri="{BB962C8B-B14F-4D97-AF65-F5344CB8AC3E}">
        <p14:creationId xmlns:p14="http://schemas.microsoft.com/office/powerpoint/2010/main" val="3431236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356CCB-376A-4543-BF68-75F6DB8C9EF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38EFF0E-938C-6349-8F64-E8DB779B7BED}"/>
              </a:ext>
            </a:extLst>
          </p:cNvPr>
          <p:cNvSpPr>
            <a:spLocks noGrp="1"/>
          </p:cNvSpPr>
          <p:nvPr>
            <p:ph sz="half" idx="1"/>
          </p:nvPr>
        </p:nvSpPr>
        <p:spPr>
          <a:xfrm>
            <a:off x="623636" y="1351536"/>
            <a:ext cx="4754666" cy="5042918"/>
          </a:xfrm>
        </p:spPr>
        <p:txBody>
          <a:bodyPr/>
          <a:lstStyle/>
          <a:p>
            <a:r>
              <a:rPr lang="zh-CN" altLang="en-US" dirty="0"/>
              <a:t>任何处理节点都可以跨系统访问数据。每个节点都可以将数据推送或拉取到</a:t>
            </a:r>
            <a:r>
              <a:rPr lang="en-US" altLang="zh-CN" dirty="0"/>
              <a:t>SRAM</a:t>
            </a:r>
            <a:r>
              <a:rPr lang="zh-CN" altLang="en-US" dirty="0"/>
              <a:t>或</a:t>
            </a:r>
            <a:r>
              <a:rPr lang="en-US" altLang="zh-CN" dirty="0"/>
              <a:t>DRAM</a:t>
            </a:r>
            <a:r>
              <a:rPr lang="zh-CN" altLang="en-US" dirty="0"/>
              <a:t>。</a:t>
            </a:r>
            <a:br>
              <a:rPr lang="en-US" altLang="zh-CN" dirty="0"/>
            </a:br>
            <a:endParaRPr kumimoji="1" lang="zh-CN" altLang="en-US" dirty="0"/>
          </a:p>
        </p:txBody>
      </p:sp>
      <p:pic>
        <p:nvPicPr>
          <p:cNvPr id="4" name="图片 3">
            <a:extLst>
              <a:ext uri="{FF2B5EF4-FFF2-40B4-BE49-F238E27FC236}">
                <a16:creationId xmlns:a16="http://schemas.microsoft.com/office/drawing/2014/main" id="{AF4CEBAC-FCB5-514B-9D84-A536433253EA}"/>
              </a:ext>
            </a:extLst>
          </p:cNvPr>
          <p:cNvPicPr>
            <a:picLocks noChangeAspect="1"/>
          </p:cNvPicPr>
          <p:nvPr/>
        </p:nvPicPr>
        <p:blipFill>
          <a:blip r:embed="rId2"/>
          <a:stretch>
            <a:fillRect/>
          </a:stretch>
        </p:blipFill>
        <p:spPr>
          <a:xfrm>
            <a:off x="4988825" y="1298627"/>
            <a:ext cx="6624736" cy="5087443"/>
          </a:xfrm>
          <a:prstGeom prst="rect">
            <a:avLst/>
          </a:prstGeom>
        </p:spPr>
      </p:pic>
    </p:spTree>
    <p:extLst>
      <p:ext uri="{BB962C8B-B14F-4D97-AF65-F5344CB8AC3E}">
        <p14:creationId xmlns:p14="http://schemas.microsoft.com/office/powerpoint/2010/main" val="1784889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346848" cy="5145013"/>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芯片基础</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通用图形处理器 </a:t>
            </a:r>
            <a:r>
              <a:rPr lang="en-US" altLang="zh-CN" sz="2400" dirty="0">
                <a:solidFill>
                  <a:schemeClr val="bg1">
                    <a:lumMod val="75000"/>
                  </a:schemeClr>
                </a:solidFill>
                <a:latin typeface="Gill Sans MT" panose="020B0502020104020203" pitchFamily="34" charset="0"/>
              </a:rPr>
              <a:t>GPU</a:t>
            </a:r>
          </a:p>
          <a:p>
            <a:pPr lvl="1">
              <a:buFont typeface="Arial" panose="020B0604020202020204" pitchFamily="34" charset="0"/>
              <a:buChar char="•"/>
            </a:pP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专用处理器 </a:t>
            </a:r>
            <a:r>
              <a:rPr lang="en-US" altLang="zh-CN" sz="2400" dirty="0">
                <a:solidFill>
                  <a:srgbClr val="374154"/>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
        <p:nvSpPr>
          <p:cNvPr id="5" name="内容占位符 2">
            <a:extLst>
              <a:ext uri="{FF2B5EF4-FFF2-40B4-BE49-F238E27FC236}">
                <a16:creationId xmlns:a16="http://schemas.microsoft.com/office/drawing/2014/main" id="{72392998-9E18-8942-825D-2293DF0A70D8}"/>
              </a:ext>
            </a:extLst>
          </p:cNvPr>
          <p:cNvSpPr>
            <a:spLocks noGrp="1"/>
          </p:cNvSpPr>
          <p:nvPr/>
        </p:nvSpPr>
        <p:spPr>
          <a:xfrm>
            <a:off x="6242397" y="1232756"/>
            <a:ext cx="4761656" cy="5023875"/>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华为昇腾 </a:t>
            </a:r>
            <a:r>
              <a:rPr lang="en-US" altLang="zh-CN" sz="2400" b="1" dirty="0">
                <a:solidFill>
                  <a:srgbClr val="374154"/>
                </a:solidFill>
                <a:latin typeface="Gill Sans MT" panose="020B0502020104020203" pitchFamily="34" charset="0"/>
              </a:rPr>
              <a:t>NPU</a:t>
            </a:r>
          </a:p>
          <a:p>
            <a:pPr lvl="1">
              <a:buFont typeface="Arial" panose="020B0604020202020204" pitchFamily="34" charset="0"/>
              <a:buChar char="•"/>
            </a:pPr>
            <a:r>
              <a:rPr lang="zh-CN" altLang="en-US" sz="2000" dirty="0">
                <a:solidFill>
                  <a:srgbClr val="374154"/>
                </a:solidFill>
                <a:latin typeface="Gill Sans MT" panose="020B0502020104020203" pitchFamily="34" charset="0"/>
              </a:rPr>
              <a:t>达芬奇架构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昇腾</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处理器</a:t>
            </a:r>
            <a:endParaRPr lang="en-US" altLang="zh-CN" sz="24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谷歌 </a:t>
            </a:r>
            <a:r>
              <a:rPr lang="en-US" altLang="zh-CN" sz="2400" b="1" dirty="0">
                <a:solidFill>
                  <a:srgbClr val="374154"/>
                </a:solidFill>
                <a:latin typeface="Gill Sans MT" panose="020B0502020104020203" pitchFamily="34" charset="0"/>
              </a:rPr>
              <a:t>TPU</a:t>
            </a:r>
          </a:p>
          <a:p>
            <a:pPr lvl="1">
              <a:buFont typeface="Arial" panose="020B0604020202020204" pitchFamily="34" charset="0"/>
              <a:buChar char="•"/>
            </a:pPr>
            <a:r>
              <a:rPr lang="en-US" altLang="zh-CN" sz="2000" dirty="0">
                <a:solidFill>
                  <a:srgbClr val="374154"/>
                </a:solidFill>
                <a:latin typeface="Gill Sans MT" panose="020B0502020104020203" pitchFamily="34" charset="0"/>
              </a:rPr>
              <a:t>TPU</a:t>
            </a:r>
            <a:r>
              <a:rPr lang="zh-CN" altLang="en-US" sz="2000" dirty="0">
                <a:solidFill>
                  <a:srgbClr val="374154"/>
                </a:solidFill>
                <a:latin typeface="Gill Sans MT" panose="020B0502020104020203" pitchFamily="34" charset="0"/>
              </a:rPr>
              <a:t> 核心脉动阵列</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TPU</a:t>
            </a:r>
            <a:r>
              <a:rPr lang="zh-CN" altLang="en-US" sz="2000" dirty="0">
                <a:solidFill>
                  <a:srgbClr val="374154"/>
                </a:solidFill>
                <a:latin typeface="Gill Sans MT" panose="020B0502020104020203" pitchFamily="34" charset="0"/>
              </a:rPr>
              <a:t> 系列架构</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特斯拉 </a:t>
            </a:r>
            <a:r>
              <a:rPr lang="en-US" altLang="zh-CN" sz="2400" b="1" dirty="0">
                <a:solidFill>
                  <a:srgbClr val="374154"/>
                </a:solidFill>
                <a:latin typeface="Gill Sans MT" panose="020B0502020104020203" pitchFamily="34" charset="0"/>
              </a:rPr>
              <a:t>DOJO</a:t>
            </a:r>
          </a:p>
          <a:p>
            <a:pPr lvl="1">
              <a:buFont typeface="Arial" panose="020B0604020202020204" pitchFamily="34" charset="0"/>
              <a:buChar char="•"/>
            </a:pPr>
            <a:r>
              <a:rPr lang="en-US" altLang="zh-CN" sz="2000" dirty="0">
                <a:solidFill>
                  <a:srgbClr val="374154"/>
                </a:solidFill>
                <a:latin typeface="Gill Sans MT" panose="020B0502020104020203" pitchFamily="34" charset="0"/>
              </a:rPr>
              <a:t>DOJO</a:t>
            </a:r>
            <a:r>
              <a:rPr lang="zh-CN" altLang="en-US" sz="2000" dirty="0">
                <a:solidFill>
                  <a:srgbClr val="374154"/>
                </a:solidFill>
                <a:latin typeface="Gill Sans MT" panose="020B0502020104020203" pitchFamily="34" charset="0"/>
              </a:rPr>
              <a:t> 架构</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国内外其他</a:t>
            </a:r>
            <a:r>
              <a:rPr lang="en-US" altLang="zh-CN" sz="2400" b="1" dirty="0">
                <a:solidFill>
                  <a:srgbClr val="374154"/>
                </a:solidFill>
                <a:latin typeface="Gill Sans MT" panose="020B0502020104020203" pitchFamily="34" charset="0"/>
              </a:rPr>
              <a:t>AI</a:t>
            </a:r>
            <a:r>
              <a:rPr lang="zh-CN" altLang="en-US" sz="2400" b="1" dirty="0">
                <a:solidFill>
                  <a:srgbClr val="374154"/>
                </a:solidFill>
                <a:latin typeface="Gill Sans MT" panose="020B0502020104020203" pitchFamily="34" charset="0"/>
              </a:rPr>
              <a:t>芯片</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芯片的思考</a:t>
            </a:r>
            <a:endParaRPr lang="en-US" altLang="zh-CN" sz="2000" dirty="0">
              <a:solidFill>
                <a:srgbClr val="374154"/>
              </a:solidFill>
              <a:latin typeface="Gill Sans MT" panose="020B0502020104020203" pitchFamily="34" charset="0"/>
            </a:endParaRPr>
          </a:p>
        </p:txBody>
      </p:sp>
      <p:sp>
        <p:nvSpPr>
          <p:cNvPr id="3" name="左大括号 2">
            <a:extLst>
              <a:ext uri="{FF2B5EF4-FFF2-40B4-BE49-F238E27FC236}">
                <a16:creationId xmlns:a16="http://schemas.microsoft.com/office/drawing/2014/main" id="{7E2C7A77-2B0A-C448-A3B9-BC0C5068C8D7}"/>
              </a:ext>
            </a:extLst>
          </p:cNvPr>
          <p:cNvSpPr/>
          <p:nvPr/>
        </p:nvSpPr>
        <p:spPr bwMode="auto">
          <a:xfrm>
            <a:off x="5378301" y="1412775"/>
            <a:ext cx="360040" cy="4784973"/>
          </a:xfrm>
          <a:prstGeom prst="leftBrace">
            <a:avLst>
              <a:gd name="adj1" fmla="val 8333"/>
              <a:gd name="adj2" fmla="val 83892"/>
            </a:avLst>
          </a:prstGeom>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429374647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DB340F-F373-764C-882C-D022EB0ED7E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E36E6873-13C0-BD4E-B794-57974734C395}"/>
              </a:ext>
            </a:extLst>
          </p:cNvPr>
          <p:cNvSpPr>
            <a:spLocks noGrp="1"/>
          </p:cNvSpPr>
          <p:nvPr>
            <p:ph sz="half" idx="1"/>
          </p:nvPr>
        </p:nvSpPr>
        <p:spPr/>
        <p:txBody>
          <a:bodyPr/>
          <a:lstStyle/>
          <a:p>
            <a:r>
              <a:rPr lang="en-US" altLang="zh-CN" dirty="0"/>
              <a:t>Dojo</a:t>
            </a:r>
            <a:r>
              <a:rPr lang="zh-CN" altLang="en-US" dirty="0"/>
              <a:t>使用平面寻址方案进行通信。</a:t>
            </a:r>
            <a:br>
              <a:rPr lang="zh-CN" altLang="en-US" dirty="0"/>
            </a:br>
            <a:endParaRPr kumimoji="1" lang="zh-CN" altLang="en-US" dirty="0"/>
          </a:p>
        </p:txBody>
      </p:sp>
      <p:pic>
        <p:nvPicPr>
          <p:cNvPr id="4" name="图片 3">
            <a:extLst>
              <a:ext uri="{FF2B5EF4-FFF2-40B4-BE49-F238E27FC236}">
                <a16:creationId xmlns:a16="http://schemas.microsoft.com/office/drawing/2014/main" id="{85751F02-8BA7-5C46-9A0A-BFD8027DE1B2}"/>
              </a:ext>
            </a:extLst>
          </p:cNvPr>
          <p:cNvPicPr>
            <a:picLocks noChangeAspect="1"/>
          </p:cNvPicPr>
          <p:nvPr/>
        </p:nvPicPr>
        <p:blipFill>
          <a:blip r:embed="rId2"/>
          <a:stretch>
            <a:fillRect/>
          </a:stretch>
        </p:blipFill>
        <p:spPr>
          <a:xfrm>
            <a:off x="2498571" y="4159254"/>
            <a:ext cx="7213600" cy="2235200"/>
          </a:xfrm>
          <a:prstGeom prst="rect">
            <a:avLst/>
          </a:prstGeom>
        </p:spPr>
      </p:pic>
    </p:spTree>
    <p:extLst>
      <p:ext uri="{BB962C8B-B14F-4D97-AF65-F5344CB8AC3E}">
        <p14:creationId xmlns:p14="http://schemas.microsoft.com/office/powerpoint/2010/main" val="1623870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AAD570-07DA-3145-80B7-1CBC3D60356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517BC45-CA3C-BF49-BCDE-4E683414694F}"/>
              </a:ext>
            </a:extLst>
          </p:cNvPr>
          <p:cNvSpPr>
            <a:spLocks noGrp="1"/>
          </p:cNvSpPr>
          <p:nvPr>
            <p:ph sz="half" idx="1"/>
          </p:nvPr>
        </p:nvSpPr>
        <p:spPr/>
        <p:txBody>
          <a:bodyPr/>
          <a:lstStyle/>
          <a:p>
            <a:r>
              <a:rPr lang="zh-CN" altLang="en-US" dirty="0"/>
              <a:t>这些芯片可以在软件中绕过错误的处理节点。</a:t>
            </a:r>
            <a:br>
              <a:rPr lang="zh-CN" altLang="en-US" dirty="0"/>
            </a:br>
            <a:endParaRPr lang="en-US" altLang="zh-CN" dirty="0"/>
          </a:p>
          <a:p>
            <a:r>
              <a:rPr lang="zh-CN" altLang="en-US" dirty="0"/>
              <a:t>不同的</a:t>
            </a:r>
            <a:r>
              <a:rPr lang="en-US" altLang="zh-CN" dirty="0"/>
              <a:t>Dojo</a:t>
            </a:r>
            <a:r>
              <a:rPr lang="zh-CN" altLang="en-US" dirty="0"/>
              <a:t>核心通过片上网络路由（</a:t>
            </a:r>
            <a:r>
              <a:rPr lang="en-US" altLang="zh-CN" dirty="0" err="1"/>
              <a:t>NoC</a:t>
            </a:r>
            <a:r>
              <a:rPr lang="zh-CN" altLang="en-US" dirty="0"/>
              <a:t>路由）进行连接，不同的</a:t>
            </a:r>
            <a:r>
              <a:rPr lang="en-US" altLang="zh-CN" dirty="0"/>
              <a:t>Dojo</a:t>
            </a:r>
            <a:r>
              <a:rPr lang="zh-CN" altLang="en-US" dirty="0"/>
              <a:t>内核通过复杂的</a:t>
            </a:r>
            <a:r>
              <a:rPr lang="en-US" altLang="zh-CN" b="1" dirty="0" err="1"/>
              <a:t>NoC</a:t>
            </a:r>
            <a:r>
              <a:rPr lang="zh-CN" altLang="en-US" b="1" dirty="0"/>
              <a:t>网络进行数据同步</a:t>
            </a:r>
            <a:r>
              <a:rPr lang="zh-CN" altLang="en-US" dirty="0"/>
              <a:t>，而</a:t>
            </a:r>
            <a:r>
              <a:rPr lang="zh-CN" altLang="en-US" b="1" dirty="0"/>
              <a:t>不是共享数据缓存</a:t>
            </a:r>
            <a:r>
              <a:rPr lang="zh-CN" altLang="en-US" dirty="0"/>
              <a:t>。</a:t>
            </a:r>
            <a:r>
              <a:rPr lang="en-US" altLang="zh-CN" dirty="0" err="1"/>
              <a:t>NoC</a:t>
            </a:r>
            <a:r>
              <a:rPr lang="en-US" altLang="zh-CN" dirty="0"/>
              <a:t> </a:t>
            </a:r>
            <a:r>
              <a:rPr lang="zh-CN" altLang="en-US" dirty="0"/>
              <a:t>可以处理跨节点边界</a:t>
            </a:r>
            <a:r>
              <a:rPr lang="en-US" altLang="zh-CN" dirty="0"/>
              <a:t>4</a:t>
            </a:r>
            <a:r>
              <a:rPr lang="zh-CN" altLang="en-US" dirty="0"/>
              <a:t>个方向（东南西北）的 </a:t>
            </a:r>
            <a:r>
              <a:rPr lang="en-US" altLang="zh-CN" dirty="0"/>
              <a:t>8 </a:t>
            </a:r>
            <a:r>
              <a:rPr lang="zh-CN" altLang="en-US" dirty="0"/>
              <a:t>个数据包，每个方向 </a:t>
            </a:r>
            <a:r>
              <a:rPr lang="en-US" altLang="zh-CN" dirty="0"/>
              <a:t>64 B/</a:t>
            </a:r>
            <a:r>
              <a:rPr lang="zh-CN" altLang="en-US" dirty="0"/>
              <a:t>每个时钟周期，即在所有四个方向上一个数据包输入和一个数据包输出到网格中每个相邻的</a:t>
            </a:r>
            <a:r>
              <a:rPr lang="en-US" altLang="zh-CN" dirty="0"/>
              <a:t>Dojo</a:t>
            </a:r>
            <a:r>
              <a:rPr lang="zh-CN" altLang="en-US" dirty="0"/>
              <a:t>核心。该</a:t>
            </a:r>
            <a:r>
              <a:rPr lang="en-US" altLang="zh-CN" dirty="0" err="1"/>
              <a:t>NoC</a:t>
            </a:r>
            <a:r>
              <a:rPr lang="zh-CN" altLang="en-US" dirty="0"/>
              <a:t>路由还可以在每个周期对核心内的 </a:t>
            </a:r>
            <a:r>
              <a:rPr lang="en-US" altLang="zh-CN" dirty="0"/>
              <a:t>SRAM </a:t>
            </a:r>
            <a:r>
              <a:rPr lang="zh-CN" altLang="en-US" dirty="0"/>
              <a:t>进行一次 </a:t>
            </a:r>
            <a:r>
              <a:rPr lang="en-US" altLang="zh-CN" dirty="0"/>
              <a:t>64 B </a:t>
            </a:r>
            <a:r>
              <a:rPr lang="zh-CN" altLang="en-US" dirty="0"/>
              <a:t>双向读写。</a:t>
            </a:r>
            <a:endParaRPr kumimoji="1" lang="zh-CN" altLang="en-US" dirty="0"/>
          </a:p>
        </p:txBody>
      </p:sp>
      <p:pic>
        <p:nvPicPr>
          <p:cNvPr id="4" name="图片 3">
            <a:extLst>
              <a:ext uri="{FF2B5EF4-FFF2-40B4-BE49-F238E27FC236}">
                <a16:creationId xmlns:a16="http://schemas.microsoft.com/office/drawing/2014/main" id="{F6C1F265-FF31-7848-B3A7-76855BD87F24}"/>
              </a:ext>
            </a:extLst>
          </p:cNvPr>
          <p:cNvPicPr>
            <a:picLocks noChangeAspect="1"/>
          </p:cNvPicPr>
          <p:nvPr/>
        </p:nvPicPr>
        <p:blipFill>
          <a:blip r:embed="rId2"/>
          <a:stretch>
            <a:fillRect/>
          </a:stretch>
        </p:blipFill>
        <p:spPr>
          <a:xfrm>
            <a:off x="5849305" y="1484784"/>
            <a:ext cx="5746608" cy="4825752"/>
          </a:xfrm>
          <a:prstGeom prst="rect">
            <a:avLst/>
          </a:prstGeom>
        </p:spPr>
      </p:pic>
    </p:spTree>
    <p:extLst>
      <p:ext uri="{BB962C8B-B14F-4D97-AF65-F5344CB8AC3E}">
        <p14:creationId xmlns:p14="http://schemas.microsoft.com/office/powerpoint/2010/main" val="2633002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868343-4D30-4743-9B58-B0BD2D429A2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B2A842F-09F5-5749-A8D0-807950419148}"/>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397B99CC-DAE1-DC4F-836A-AA053E07713B}"/>
              </a:ext>
            </a:extLst>
          </p:cNvPr>
          <p:cNvPicPr>
            <a:picLocks noChangeAspect="1"/>
          </p:cNvPicPr>
          <p:nvPr/>
        </p:nvPicPr>
        <p:blipFill>
          <a:blip r:embed="rId2"/>
          <a:stretch>
            <a:fillRect/>
          </a:stretch>
        </p:blipFill>
        <p:spPr>
          <a:xfrm>
            <a:off x="1901031" y="1695450"/>
            <a:ext cx="8394700" cy="3467100"/>
          </a:xfrm>
          <a:prstGeom prst="rect">
            <a:avLst/>
          </a:prstGeom>
        </p:spPr>
      </p:pic>
    </p:spTree>
    <p:extLst>
      <p:ext uri="{BB962C8B-B14F-4D97-AF65-F5344CB8AC3E}">
        <p14:creationId xmlns:p14="http://schemas.microsoft.com/office/powerpoint/2010/main" val="473569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42A0FF-9510-0B44-8271-CAF08E5533A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E842003C-C4E8-7A4E-8DDA-2998054049B0}"/>
              </a:ext>
            </a:extLst>
          </p:cNvPr>
          <p:cNvSpPr>
            <a:spLocks noGrp="1"/>
          </p:cNvSpPr>
          <p:nvPr>
            <p:ph sz="half" idx="1"/>
          </p:nvPr>
        </p:nvSpPr>
        <p:spPr/>
        <p:txBody>
          <a:bodyPr/>
          <a:lstStyle/>
          <a:p>
            <a:r>
              <a:rPr lang="zh-CN" altLang="en-US" dirty="0"/>
              <a:t>这意味着软件必须了解系统拓扑。</a:t>
            </a:r>
            <a:br>
              <a:rPr lang="zh-CN" altLang="en-US" dirty="0"/>
            </a:br>
            <a:endParaRPr kumimoji="1" lang="zh-CN" altLang="en-US" dirty="0"/>
          </a:p>
        </p:txBody>
      </p:sp>
      <p:pic>
        <p:nvPicPr>
          <p:cNvPr id="4" name="图片 3">
            <a:extLst>
              <a:ext uri="{FF2B5EF4-FFF2-40B4-BE49-F238E27FC236}">
                <a16:creationId xmlns:a16="http://schemas.microsoft.com/office/drawing/2014/main" id="{EFA139EB-E2AF-2D47-872D-EC0A55F98F6E}"/>
              </a:ext>
            </a:extLst>
          </p:cNvPr>
          <p:cNvPicPr>
            <a:picLocks noChangeAspect="1"/>
          </p:cNvPicPr>
          <p:nvPr/>
        </p:nvPicPr>
        <p:blipFill>
          <a:blip r:embed="rId2"/>
          <a:stretch>
            <a:fillRect/>
          </a:stretch>
        </p:blipFill>
        <p:spPr>
          <a:xfrm>
            <a:off x="5162277" y="2204864"/>
            <a:ext cx="6310224" cy="3384376"/>
          </a:xfrm>
          <a:prstGeom prst="rect">
            <a:avLst/>
          </a:prstGeom>
        </p:spPr>
      </p:pic>
    </p:spTree>
    <p:extLst>
      <p:ext uri="{BB962C8B-B14F-4D97-AF65-F5344CB8AC3E}">
        <p14:creationId xmlns:p14="http://schemas.microsoft.com/office/powerpoint/2010/main" val="1510502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9A0C7A-2C4F-6A4B-B6D2-7773A179AFA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0F63568-CF5F-B94C-8008-9A09DCE874AF}"/>
              </a:ext>
            </a:extLst>
          </p:cNvPr>
          <p:cNvSpPr>
            <a:spLocks noGrp="1"/>
          </p:cNvSpPr>
          <p:nvPr>
            <p:ph sz="half" idx="1"/>
          </p:nvPr>
        </p:nvSpPr>
        <p:spPr>
          <a:xfrm>
            <a:off x="623636" y="1351536"/>
            <a:ext cx="5690770" cy="5042918"/>
          </a:xfrm>
        </p:spPr>
        <p:txBody>
          <a:bodyPr/>
          <a:lstStyle/>
          <a:p>
            <a:r>
              <a:rPr lang="en-US" altLang="zh-CN" dirty="0"/>
              <a:t>Dojo</a:t>
            </a:r>
            <a:r>
              <a:rPr lang="zh-CN" altLang="en-US" dirty="0"/>
              <a:t>不保证端到端的流量排序，因此需要在目的地对数据包进行计数。</a:t>
            </a:r>
            <a:br>
              <a:rPr lang="zh-CN" altLang="en-US" dirty="0"/>
            </a:br>
            <a:endParaRPr kumimoji="1" lang="zh-CN" altLang="en-US" dirty="0"/>
          </a:p>
        </p:txBody>
      </p:sp>
      <p:pic>
        <p:nvPicPr>
          <p:cNvPr id="5" name="图片 4">
            <a:extLst>
              <a:ext uri="{FF2B5EF4-FFF2-40B4-BE49-F238E27FC236}">
                <a16:creationId xmlns:a16="http://schemas.microsoft.com/office/drawing/2014/main" id="{13DCF419-63C1-A54F-AA98-B418C9617AFB}"/>
              </a:ext>
            </a:extLst>
          </p:cNvPr>
          <p:cNvPicPr>
            <a:picLocks noChangeAspect="1"/>
          </p:cNvPicPr>
          <p:nvPr/>
        </p:nvPicPr>
        <p:blipFill>
          <a:blip r:embed="rId2"/>
          <a:stretch>
            <a:fillRect/>
          </a:stretch>
        </p:blipFill>
        <p:spPr>
          <a:xfrm>
            <a:off x="4298181" y="1640469"/>
            <a:ext cx="7378700" cy="3873500"/>
          </a:xfrm>
          <a:prstGeom prst="rect">
            <a:avLst/>
          </a:prstGeom>
        </p:spPr>
      </p:pic>
    </p:spTree>
    <p:extLst>
      <p:ext uri="{BB962C8B-B14F-4D97-AF65-F5344CB8AC3E}">
        <p14:creationId xmlns:p14="http://schemas.microsoft.com/office/powerpoint/2010/main" val="1097539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50910C-8BD4-4647-A04A-9D0AD89AC03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24DC792-92BB-2F45-95C7-480AD950CBDD}"/>
              </a:ext>
            </a:extLst>
          </p:cNvPr>
          <p:cNvSpPr>
            <a:spLocks noGrp="1"/>
          </p:cNvSpPr>
          <p:nvPr>
            <p:ph sz="half" idx="1"/>
          </p:nvPr>
        </p:nvSpPr>
        <p:spPr/>
        <p:txBody>
          <a:bodyPr/>
          <a:lstStyle/>
          <a:p>
            <a:r>
              <a:rPr lang="zh-CN" altLang="en-US" dirty="0"/>
              <a:t>以下是数据包如何计入系统同步的一部分。</a:t>
            </a:r>
            <a:br>
              <a:rPr lang="zh-CN" altLang="en-US" dirty="0"/>
            </a:br>
            <a:endParaRPr kumimoji="1" lang="zh-CN" altLang="en-US" dirty="0"/>
          </a:p>
        </p:txBody>
      </p:sp>
      <p:pic>
        <p:nvPicPr>
          <p:cNvPr id="4" name="图片 3">
            <a:extLst>
              <a:ext uri="{FF2B5EF4-FFF2-40B4-BE49-F238E27FC236}">
                <a16:creationId xmlns:a16="http://schemas.microsoft.com/office/drawing/2014/main" id="{249FA5B8-3B4E-4F4D-81B5-F877BA233145}"/>
              </a:ext>
            </a:extLst>
          </p:cNvPr>
          <p:cNvPicPr>
            <a:picLocks noChangeAspect="1"/>
          </p:cNvPicPr>
          <p:nvPr/>
        </p:nvPicPr>
        <p:blipFill>
          <a:blip r:embed="rId2"/>
          <a:stretch>
            <a:fillRect/>
          </a:stretch>
        </p:blipFill>
        <p:spPr>
          <a:xfrm>
            <a:off x="4730229" y="797507"/>
            <a:ext cx="7150100" cy="5562600"/>
          </a:xfrm>
          <a:prstGeom prst="rect">
            <a:avLst/>
          </a:prstGeom>
        </p:spPr>
      </p:pic>
    </p:spTree>
    <p:extLst>
      <p:ext uri="{BB962C8B-B14F-4D97-AF65-F5344CB8AC3E}">
        <p14:creationId xmlns:p14="http://schemas.microsoft.com/office/powerpoint/2010/main" val="1495019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C7A91-50C5-0245-8AD9-1599C6D254D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EC48A6A-F842-0B46-AA39-1935185A03F6}"/>
              </a:ext>
            </a:extLst>
          </p:cNvPr>
          <p:cNvSpPr>
            <a:spLocks noGrp="1"/>
          </p:cNvSpPr>
          <p:nvPr>
            <p:ph sz="half" idx="1"/>
          </p:nvPr>
        </p:nvSpPr>
        <p:spPr/>
        <p:txBody>
          <a:bodyPr/>
          <a:lstStyle/>
          <a:p>
            <a:r>
              <a:rPr lang="zh-CN" altLang="en-US" dirty="0"/>
              <a:t>编译器需要定义一个带有节点的树。</a:t>
            </a:r>
            <a:br>
              <a:rPr lang="zh-CN" altLang="en-US" dirty="0"/>
            </a:br>
            <a:endParaRPr kumimoji="1" lang="zh-CN" altLang="en-US" dirty="0"/>
          </a:p>
        </p:txBody>
      </p:sp>
      <p:pic>
        <p:nvPicPr>
          <p:cNvPr id="4" name="图片 3">
            <a:extLst>
              <a:ext uri="{FF2B5EF4-FFF2-40B4-BE49-F238E27FC236}">
                <a16:creationId xmlns:a16="http://schemas.microsoft.com/office/drawing/2014/main" id="{B2353A2B-76D1-8243-AE61-40493BCA2759}"/>
              </a:ext>
            </a:extLst>
          </p:cNvPr>
          <p:cNvPicPr>
            <a:picLocks noChangeAspect="1"/>
          </p:cNvPicPr>
          <p:nvPr/>
        </p:nvPicPr>
        <p:blipFill>
          <a:blip r:embed="rId2"/>
          <a:stretch>
            <a:fillRect/>
          </a:stretch>
        </p:blipFill>
        <p:spPr>
          <a:xfrm>
            <a:off x="3650109" y="2526795"/>
            <a:ext cx="3263900" cy="2692400"/>
          </a:xfrm>
          <a:prstGeom prst="rect">
            <a:avLst/>
          </a:prstGeom>
        </p:spPr>
      </p:pic>
      <p:pic>
        <p:nvPicPr>
          <p:cNvPr id="5" name="图片 4">
            <a:extLst>
              <a:ext uri="{FF2B5EF4-FFF2-40B4-BE49-F238E27FC236}">
                <a16:creationId xmlns:a16="http://schemas.microsoft.com/office/drawing/2014/main" id="{F49AEBC4-FEF1-2A40-8962-00DEB0A4181A}"/>
              </a:ext>
            </a:extLst>
          </p:cNvPr>
          <p:cNvPicPr>
            <a:picLocks noChangeAspect="1"/>
          </p:cNvPicPr>
          <p:nvPr/>
        </p:nvPicPr>
        <p:blipFill>
          <a:blip r:embed="rId3"/>
          <a:stretch>
            <a:fillRect/>
          </a:stretch>
        </p:blipFill>
        <p:spPr>
          <a:xfrm>
            <a:off x="7204327" y="1052736"/>
            <a:ext cx="4368800" cy="5270500"/>
          </a:xfrm>
          <a:prstGeom prst="rect">
            <a:avLst/>
          </a:prstGeom>
        </p:spPr>
      </p:pic>
    </p:spTree>
    <p:extLst>
      <p:ext uri="{BB962C8B-B14F-4D97-AF65-F5344CB8AC3E}">
        <p14:creationId xmlns:p14="http://schemas.microsoft.com/office/powerpoint/2010/main" val="470484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762D93-0598-F945-BD24-7D8191911B3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4F479E3-7EB9-3B44-AE0E-EAC56C6D6BEC}"/>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0772E12E-5289-7D4E-A822-C6F03264690C}"/>
              </a:ext>
            </a:extLst>
          </p:cNvPr>
          <p:cNvPicPr>
            <a:picLocks noChangeAspect="1"/>
          </p:cNvPicPr>
          <p:nvPr/>
        </p:nvPicPr>
        <p:blipFill>
          <a:blip r:embed="rId2"/>
          <a:stretch>
            <a:fillRect/>
          </a:stretch>
        </p:blipFill>
        <p:spPr>
          <a:xfrm>
            <a:off x="4442197" y="2276872"/>
            <a:ext cx="6870700" cy="3606800"/>
          </a:xfrm>
          <a:prstGeom prst="rect">
            <a:avLst/>
          </a:prstGeom>
        </p:spPr>
      </p:pic>
    </p:spTree>
    <p:extLst>
      <p:ext uri="{BB962C8B-B14F-4D97-AF65-F5344CB8AC3E}">
        <p14:creationId xmlns:p14="http://schemas.microsoft.com/office/powerpoint/2010/main" val="4009304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215BA1-7EFF-DC4B-9E5F-A48EBEBC6C48}"/>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3C15FCD-C0EC-FF47-A1A2-7B7489C41144}"/>
              </a:ext>
            </a:extLst>
          </p:cNvPr>
          <p:cNvSpPr>
            <a:spLocks noGrp="1"/>
          </p:cNvSpPr>
          <p:nvPr>
            <p:ph sz="half" idx="1"/>
          </p:nvPr>
        </p:nvSpPr>
        <p:spPr/>
        <p:txBody>
          <a:bodyPr/>
          <a:lstStyle/>
          <a:p>
            <a:r>
              <a:rPr lang="en-US" altLang="zh-CN" dirty="0"/>
              <a:t>1</a:t>
            </a:r>
            <a:r>
              <a:rPr lang="zh-CN" altLang="en-US" dirty="0"/>
              <a:t>）</a:t>
            </a:r>
            <a:r>
              <a:rPr lang="en-US" altLang="zh-CN" dirty="0"/>
              <a:t>2D Mesh</a:t>
            </a:r>
            <a:r>
              <a:rPr lang="zh-CN" altLang="en-US" dirty="0"/>
              <a:t>架构；</a:t>
            </a:r>
          </a:p>
          <a:p>
            <a:r>
              <a:rPr lang="en-US" altLang="zh-CN" dirty="0"/>
              <a:t>2</a:t>
            </a:r>
            <a:r>
              <a:rPr lang="zh-CN" altLang="en-US" dirty="0"/>
              <a:t>）具备向量及矩阵计算加速单元的众核架构；</a:t>
            </a:r>
          </a:p>
          <a:p>
            <a:r>
              <a:rPr lang="en-US" altLang="zh-CN" dirty="0"/>
              <a:t>3</a:t>
            </a:r>
            <a:r>
              <a:rPr lang="zh-CN" altLang="en-US" dirty="0"/>
              <a:t>）存算一体架构（近存计算）。</a:t>
            </a:r>
          </a:p>
          <a:p>
            <a:endParaRPr kumimoji="1" lang="zh-CN" altLang="en-US"/>
          </a:p>
        </p:txBody>
      </p:sp>
      <p:sp>
        <p:nvSpPr>
          <p:cNvPr id="4" name="内容占位符 3">
            <a:extLst>
              <a:ext uri="{FF2B5EF4-FFF2-40B4-BE49-F238E27FC236}">
                <a16:creationId xmlns:a16="http://schemas.microsoft.com/office/drawing/2014/main" id="{0ECAB27C-E71E-9649-A82A-5B8C96355DB4}"/>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25B1A2BB-C661-6D44-B86F-8AD5442250D1}"/>
              </a:ext>
            </a:extLst>
          </p:cNvPr>
          <p:cNvPicPr>
            <a:picLocks noChangeAspect="1"/>
          </p:cNvPicPr>
          <p:nvPr/>
        </p:nvPicPr>
        <p:blipFill>
          <a:blip r:embed="rId2"/>
          <a:stretch>
            <a:fillRect/>
          </a:stretch>
        </p:blipFill>
        <p:spPr>
          <a:xfrm>
            <a:off x="2065933" y="1495552"/>
            <a:ext cx="6527800" cy="4559300"/>
          </a:xfrm>
          <a:prstGeom prst="rect">
            <a:avLst/>
          </a:prstGeom>
        </p:spPr>
      </p:pic>
    </p:spTree>
    <p:extLst>
      <p:ext uri="{BB962C8B-B14F-4D97-AF65-F5344CB8AC3E}">
        <p14:creationId xmlns:p14="http://schemas.microsoft.com/office/powerpoint/2010/main" val="1541691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zh-CN" altLang="en-US" sz="9600" b="1" dirty="0">
                <a:solidFill>
                  <a:srgbClr val="C00000"/>
                </a:solidFill>
                <a:latin typeface="Futura Medium" panose="020B0602020204020303" pitchFamily="34" charset="-79"/>
                <a:cs typeface="Futura Medium" panose="020B0602020204020303" pitchFamily="34" charset="-79"/>
              </a:rPr>
              <a:t>问题与思考</a:t>
            </a:r>
            <a:endParaRPr kumimoji="1" lang="en-US" altLang="zh-CN" sz="9600" b="1"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1178374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2453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基本内容</a:t>
            </a:r>
          </a:p>
          <a:p>
            <a:pPr lvl="1"/>
            <a:r>
              <a:rPr lang="en-US" altLang="zh-CN" sz="2400" dirty="0">
                <a:solidFill>
                  <a:srgbClr val="374154"/>
                </a:solidFill>
                <a:latin typeface="Gill Sans MT" panose="020B0502020104020203" pitchFamily="34" charset="0"/>
              </a:rPr>
              <a:t>DOJO</a:t>
            </a:r>
            <a:r>
              <a:rPr lang="zh-CN" altLang="en-US" sz="2400" dirty="0">
                <a:solidFill>
                  <a:srgbClr val="374154"/>
                </a:solidFill>
                <a:latin typeface="Gill Sans MT" panose="020B0502020104020203" pitchFamily="34" charset="0"/>
              </a:rPr>
              <a:t> 整体架构</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DOJO</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Core</a:t>
            </a:r>
            <a:r>
              <a:rPr lang="zh-CN" altLang="en-US" sz="2400" dirty="0">
                <a:solidFill>
                  <a:srgbClr val="374154"/>
                </a:solidFill>
                <a:latin typeface="Gill Sans MT" panose="020B0502020104020203" pitchFamily="34" charset="0"/>
              </a:rPr>
              <a:t>架构</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DOJO</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Core</a:t>
            </a:r>
            <a:r>
              <a:rPr lang="zh-CN" altLang="en-US" sz="2400" dirty="0">
                <a:solidFill>
                  <a:srgbClr val="374154"/>
                </a:solidFill>
                <a:latin typeface="Gill Sans MT" panose="020B0502020104020203" pitchFamily="34" charset="0"/>
              </a:rPr>
              <a:t> 前端处理</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DOJO Core</a:t>
            </a:r>
            <a:r>
              <a:rPr lang="zh-CN" altLang="en-US" sz="2400" dirty="0">
                <a:solidFill>
                  <a:srgbClr val="374154"/>
                </a:solidFill>
                <a:latin typeface="Gill Sans MT" panose="020B0502020104020203" pitchFamily="34" charset="0"/>
              </a:rPr>
              <a:t> 执行引擎</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SRAM</a:t>
            </a:r>
            <a:r>
              <a:rPr lang="zh-CN" altLang="en-US" sz="2400" dirty="0">
                <a:solidFill>
                  <a:srgbClr val="374154"/>
                </a:solidFill>
                <a:latin typeface="Gill Sans MT" panose="020B0502020104020203" pitchFamily="34" charset="0"/>
              </a:rPr>
              <a:t> 与内存</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DOJO</a:t>
            </a:r>
            <a:r>
              <a:rPr lang="zh-CN" altLang="en-US" sz="2400" dirty="0">
                <a:solidFill>
                  <a:srgbClr val="374154"/>
                </a:solidFill>
                <a:latin typeface="Gill Sans MT" panose="020B0502020104020203" pitchFamily="34" charset="0"/>
              </a:rPr>
              <a:t> 系统</a:t>
            </a:r>
            <a:endParaRPr lang="en-US" altLang="zh-CN" sz="2400" dirty="0">
              <a:solidFill>
                <a:srgbClr val="374154"/>
              </a:solidFill>
              <a:latin typeface="Gill Sans MT" panose="020B0502020104020203" pitchFamily="34" charset="0"/>
            </a:endParaRPr>
          </a:p>
          <a:p>
            <a:pPr lvl="1"/>
            <a:r>
              <a:rPr lang="zh-CN" altLang="en-US" sz="2400" dirty="0">
                <a:solidFill>
                  <a:srgbClr val="374154"/>
                </a:solidFill>
                <a:latin typeface="Gill Sans MT" panose="020B0502020104020203" pitchFamily="34" charset="0"/>
              </a:rPr>
              <a:t>问题与思考</a:t>
            </a:r>
            <a:endParaRPr lang="en-US" altLang="zh-CN" sz="2400" dirty="0">
              <a:solidFill>
                <a:srgbClr val="374154"/>
              </a:solidFill>
              <a:latin typeface="Gill Sans MT" panose="020B0502020104020203" pitchFamily="34" charset="0"/>
            </a:endParaRPr>
          </a:p>
        </p:txBody>
      </p:sp>
      <p:sp>
        <p:nvSpPr>
          <p:cNvPr id="4" name="左大括号 3">
            <a:extLst>
              <a:ext uri="{FF2B5EF4-FFF2-40B4-BE49-F238E27FC236}">
                <a16:creationId xmlns:a16="http://schemas.microsoft.com/office/drawing/2014/main" id="{9C58941A-A823-0340-B5F3-90369C428E8A}"/>
              </a:ext>
            </a:extLst>
          </p:cNvPr>
          <p:cNvSpPr/>
          <p:nvPr/>
        </p:nvSpPr>
        <p:spPr bwMode="auto">
          <a:xfrm flipH="1">
            <a:off x="4298181" y="4725144"/>
            <a:ext cx="360040" cy="936104"/>
          </a:xfrm>
          <a:prstGeom prst="leftBrace">
            <a:avLst>
              <a:gd name="adj1" fmla="val 8333"/>
              <a:gd name="adj2" fmla="val 89836"/>
            </a:avLst>
          </a:prstGeom>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2441405218">
                  <a:custGeom>
                    <a:avLst/>
                    <a:gdLst>
                      <a:gd name="connsiteX0" fmla="*/ 360040 w 360040"/>
                      <a:gd name="connsiteY0" fmla="*/ 936104 h 936104"/>
                      <a:gd name="connsiteX1" fmla="*/ 180020 w 360040"/>
                      <a:gd name="connsiteY1" fmla="*/ 906102 h 936104"/>
                      <a:gd name="connsiteX2" fmla="*/ 180020 w 360040"/>
                      <a:gd name="connsiteY2" fmla="*/ 468192 h 936104"/>
                      <a:gd name="connsiteX3" fmla="*/ 0 w 360040"/>
                      <a:gd name="connsiteY3" fmla="*/ 438190 h 936104"/>
                      <a:gd name="connsiteX4" fmla="*/ 180020 w 360040"/>
                      <a:gd name="connsiteY4" fmla="*/ 408188 h 936104"/>
                      <a:gd name="connsiteX5" fmla="*/ 180020 w 360040"/>
                      <a:gd name="connsiteY5" fmla="*/ 30002 h 936104"/>
                      <a:gd name="connsiteX6" fmla="*/ 360040 w 360040"/>
                      <a:gd name="connsiteY6" fmla="*/ 0 h 936104"/>
                      <a:gd name="connsiteX7" fmla="*/ 360040 w 360040"/>
                      <a:gd name="connsiteY7" fmla="*/ 458691 h 936104"/>
                      <a:gd name="connsiteX8" fmla="*/ 360040 w 360040"/>
                      <a:gd name="connsiteY8" fmla="*/ 936104 h 936104"/>
                      <a:gd name="connsiteX0" fmla="*/ 360040 w 360040"/>
                      <a:gd name="connsiteY0" fmla="*/ 936104 h 936104"/>
                      <a:gd name="connsiteX1" fmla="*/ 180020 w 360040"/>
                      <a:gd name="connsiteY1" fmla="*/ 906102 h 936104"/>
                      <a:gd name="connsiteX2" fmla="*/ 180020 w 360040"/>
                      <a:gd name="connsiteY2" fmla="*/ 468192 h 936104"/>
                      <a:gd name="connsiteX3" fmla="*/ 0 w 360040"/>
                      <a:gd name="connsiteY3" fmla="*/ 438190 h 936104"/>
                      <a:gd name="connsiteX4" fmla="*/ 180020 w 360040"/>
                      <a:gd name="connsiteY4" fmla="*/ 408188 h 936104"/>
                      <a:gd name="connsiteX5" fmla="*/ 180020 w 360040"/>
                      <a:gd name="connsiteY5" fmla="*/ 30002 h 936104"/>
                      <a:gd name="connsiteX6" fmla="*/ 360040 w 360040"/>
                      <a:gd name="connsiteY6" fmla="*/ 0 h 93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40" h="936104" stroke="0" extrusionOk="0">
                        <a:moveTo>
                          <a:pt x="360040" y="936104"/>
                        </a:moveTo>
                        <a:cubicBezTo>
                          <a:pt x="257975" y="938048"/>
                          <a:pt x="182425" y="922147"/>
                          <a:pt x="180020" y="906102"/>
                        </a:cubicBezTo>
                        <a:cubicBezTo>
                          <a:pt x="160252" y="752547"/>
                          <a:pt x="198140" y="595209"/>
                          <a:pt x="180020" y="468192"/>
                        </a:cubicBezTo>
                        <a:cubicBezTo>
                          <a:pt x="175096" y="451767"/>
                          <a:pt x="96431" y="451319"/>
                          <a:pt x="0" y="438190"/>
                        </a:cubicBezTo>
                        <a:cubicBezTo>
                          <a:pt x="99928" y="434448"/>
                          <a:pt x="179709" y="423647"/>
                          <a:pt x="180020" y="408188"/>
                        </a:cubicBezTo>
                        <a:cubicBezTo>
                          <a:pt x="167908" y="287622"/>
                          <a:pt x="164889" y="170207"/>
                          <a:pt x="180020" y="30002"/>
                        </a:cubicBezTo>
                        <a:cubicBezTo>
                          <a:pt x="185935" y="6696"/>
                          <a:pt x="254838" y="6911"/>
                          <a:pt x="360040" y="0"/>
                        </a:cubicBezTo>
                        <a:cubicBezTo>
                          <a:pt x="364857" y="124135"/>
                          <a:pt x="358808" y="338840"/>
                          <a:pt x="360040" y="458691"/>
                        </a:cubicBezTo>
                        <a:cubicBezTo>
                          <a:pt x="361272" y="578542"/>
                          <a:pt x="368685" y="812614"/>
                          <a:pt x="360040" y="936104"/>
                        </a:cubicBezTo>
                        <a:close/>
                      </a:path>
                      <a:path w="360040" h="936104" fill="none" extrusionOk="0">
                        <a:moveTo>
                          <a:pt x="360040" y="936104"/>
                        </a:moveTo>
                        <a:cubicBezTo>
                          <a:pt x="262233" y="937757"/>
                          <a:pt x="183455" y="924941"/>
                          <a:pt x="180020" y="906102"/>
                        </a:cubicBezTo>
                        <a:cubicBezTo>
                          <a:pt x="201045" y="723537"/>
                          <a:pt x="189900" y="576376"/>
                          <a:pt x="180020" y="468192"/>
                        </a:cubicBezTo>
                        <a:cubicBezTo>
                          <a:pt x="189588" y="457071"/>
                          <a:pt x="103312" y="439001"/>
                          <a:pt x="0" y="438190"/>
                        </a:cubicBezTo>
                        <a:cubicBezTo>
                          <a:pt x="99983" y="442261"/>
                          <a:pt x="180256" y="423030"/>
                          <a:pt x="180020" y="408188"/>
                        </a:cubicBezTo>
                        <a:cubicBezTo>
                          <a:pt x="177125" y="275405"/>
                          <a:pt x="168115" y="178806"/>
                          <a:pt x="180020" y="30002"/>
                        </a:cubicBezTo>
                        <a:cubicBezTo>
                          <a:pt x="178306" y="10320"/>
                          <a:pt x="262187" y="13636"/>
                          <a:pt x="360040" y="0"/>
                        </a:cubicBezTo>
                      </a:path>
                    </a:pathLst>
                  </a:custGeom>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745BA98-3736-1F4B-8E6D-436D6BECE35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48012" y="3416891"/>
            <a:ext cx="3439096" cy="2732657"/>
          </a:xfrm>
          <a:prstGeom prst="rect">
            <a:avLst/>
          </a:prstGeom>
        </p:spPr>
      </p:pic>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Question?</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marL="457200" indent="-457200">
              <a:spcAft>
                <a:spcPts val="800"/>
              </a:spcAft>
              <a:buFont typeface="+mj-lt"/>
              <a:buAutoNum type="arabicPeriod"/>
            </a:pPr>
            <a:r>
              <a:rPr lang="zh-CN" altLang="en-US" dirty="0"/>
              <a:t>业界关于</a:t>
            </a:r>
            <a:r>
              <a:rPr lang="en-US" altLang="zh-CN" dirty="0"/>
              <a:t>AI</a:t>
            </a:r>
            <a:r>
              <a:rPr lang="zh-CN" altLang="en-US" dirty="0"/>
              <a:t>编译器没有形成统一的方案，处于快速演进期；但是 </a:t>
            </a:r>
            <a:r>
              <a:rPr lang="en-US" altLang="zh-CN" dirty="0"/>
              <a:t>DOJO</a:t>
            </a:r>
            <a:r>
              <a:rPr lang="zh-CN" altLang="en-US" dirty="0"/>
              <a:t> 需要的编译器跟业界</a:t>
            </a:r>
            <a:r>
              <a:rPr lang="en-US" altLang="zh-CN" dirty="0"/>
              <a:t>AI</a:t>
            </a:r>
            <a:r>
              <a:rPr lang="zh-CN" altLang="en-US" dirty="0"/>
              <a:t>编译器差异大，如何兼容软件易用性？</a:t>
            </a:r>
            <a:endParaRPr lang="en-US" altLang="zh-CN" dirty="0"/>
          </a:p>
          <a:p>
            <a:pPr marL="457200" indent="-457200">
              <a:spcAft>
                <a:spcPts val="800"/>
              </a:spcAft>
              <a:buFont typeface="+mj-lt"/>
              <a:buAutoNum type="arabicPeriod"/>
            </a:pPr>
            <a:r>
              <a:rPr lang="en-US" altLang="zh-CN" dirty="0"/>
              <a:t>Tesla </a:t>
            </a:r>
            <a:r>
              <a:rPr lang="zh-CN" altLang="en-US" dirty="0"/>
              <a:t>不需要 </a:t>
            </a:r>
            <a:r>
              <a:rPr lang="en-US" altLang="zh-CN" dirty="0"/>
              <a:t>DOJO </a:t>
            </a:r>
            <a:r>
              <a:rPr lang="zh-CN" altLang="en-US" dirty="0"/>
              <a:t>内核来同时处理多个正在运行的应用程序，</a:t>
            </a:r>
            <a:r>
              <a:rPr lang="en-US" altLang="zh-CN" dirty="0"/>
              <a:t> DOJO </a:t>
            </a:r>
            <a:r>
              <a:rPr lang="zh-CN" altLang="en-US" dirty="0"/>
              <a:t>只需运行内部的可信代码，并不关心虚拟内存支持。在多任务场景如何合理分配任务？</a:t>
            </a:r>
            <a:endParaRPr lang="en-US" altLang="zh-CN" dirty="0"/>
          </a:p>
          <a:p>
            <a:pPr marL="457200" indent="-457200">
              <a:spcAft>
                <a:spcPts val="800"/>
              </a:spcAft>
              <a:buFont typeface="+mj-lt"/>
              <a:buAutoNum type="arabicPeriod"/>
            </a:pPr>
            <a:r>
              <a:rPr lang="en-US" altLang="zh-CN" dirty="0"/>
              <a:t>DOJO </a:t>
            </a:r>
            <a:r>
              <a:rPr lang="zh-CN" altLang="en-US" dirty="0"/>
              <a:t>上运行机器学习程序将在编写时考虑到该特定系统，为了提供多的芯片面积给计算，去掉了</a:t>
            </a:r>
            <a:r>
              <a:rPr lang="en-US" altLang="zh-CN" dirty="0"/>
              <a:t>precise exceptions</a:t>
            </a:r>
            <a:r>
              <a:rPr lang="zh-CN" altLang="en-US" dirty="0"/>
              <a:t> 等模块，在训练场景如何有效调试代码？</a:t>
            </a:r>
            <a:endParaRPr lang="en-US" altLang="zh-CN" dirty="0"/>
          </a:p>
          <a:p>
            <a:pPr marL="457200" indent="-457200">
              <a:spcAft>
                <a:spcPts val="800"/>
              </a:spcAft>
              <a:buFont typeface="+mj-lt"/>
              <a:buAutoNum type="arabicPeriod"/>
            </a:pPr>
            <a:endParaRPr lang="en-US" altLang="zh-CN" dirty="0">
              <a:latin typeface="Gill Sans MT" panose="020B0502020104020203" pitchFamily="34" charset="0"/>
            </a:endParaRPr>
          </a:p>
        </p:txBody>
      </p:sp>
    </p:spTree>
    <p:extLst>
      <p:ext uri="{BB962C8B-B14F-4D97-AF65-F5344CB8AC3E}">
        <p14:creationId xmlns:p14="http://schemas.microsoft.com/office/powerpoint/2010/main" val="242319196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745BA98-3736-1F4B-8E6D-436D6BECE35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48012" y="3416891"/>
            <a:ext cx="3439096" cy="2732657"/>
          </a:xfrm>
          <a:prstGeom prst="rect">
            <a:avLst/>
          </a:prstGeom>
        </p:spPr>
      </p:pic>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Question?</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marL="457200" indent="-457200">
              <a:spcAft>
                <a:spcPts val="800"/>
              </a:spcAft>
              <a:buFont typeface="+mj-lt"/>
              <a:buAutoNum type="arabicPeriod"/>
            </a:pPr>
            <a:r>
              <a:rPr lang="zh-CN" altLang="en-US" dirty="0"/>
              <a:t>不能同时运行多个应用程序。单个行为不端的应用程序可能会迫使您重新启动系统。如果您没有足够的 </a:t>
            </a:r>
            <a:r>
              <a:rPr lang="en-US" altLang="zh-CN" dirty="0"/>
              <a:t>RAM </a:t>
            </a:r>
            <a:r>
              <a:rPr lang="zh-CN" altLang="en-US" dirty="0"/>
              <a:t>来运行某个程序，您可以完全忘记运行它（无需分页到磁盘）</a:t>
            </a:r>
            <a:endParaRPr lang="en-US" altLang="zh-CN" dirty="0"/>
          </a:p>
          <a:p>
            <a:pPr marL="457200" indent="-457200">
              <a:spcAft>
                <a:spcPts val="800"/>
              </a:spcAft>
              <a:buFont typeface="+mj-lt"/>
              <a:buAutoNum type="arabicPeriod"/>
            </a:pPr>
            <a:r>
              <a:rPr lang="en-US" altLang="zh-CN" dirty="0">
                <a:latin typeface="Gill Sans MT" panose="020B0502020104020203" pitchFamily="34" charset="0"/>
              </a:rPr>
              <a:t>DOJO</a:t>
            </a:r>
            <a:r>
              <a:rPr lang="zh-CN" altLang="en-US" dirty="0">
                <a:latin typeface="Gill Sans MT" panose="020B0502020104020203" pitchFamily="34" charset="0"/>
              </a:rPr>
              <a:t>做了很多硬件的定制化和阉割方案，</a:t>
            </a:r>
            <a:r>
              <a:rPr lang="en-US" altLang="zh-CN" dirty="0">
                <a:latin typeface="Gill Sans MT" panose="020B0502020104020203" pitchFamily="34" charset="0"/>
              </a:rPr>
              <a:t>Extra POD</a:t>
            </a:r>
            <a:r>
              <a:rPr lang="zh-CN" altLang="en-US" dirty="0">
                <a:latin typeface="Gill Sans MT" panose="020B0502020104020203" pitchFamily="34" charset="0"/>
              </a:rPr>
              <a:t> 作为服务器集群，如何考虑云服务，提供给不同团队使用？虚拟化和 </a:t>
            </a:r>
            <a:r>
              <a:rPr lang="en-US" altLang="zh-CN" dirty="0">
                <a:latin typeface="Gill Sans MT" panose="020B0502020104020203" pitchFamily="34" charset="0"/>
              </a:rPr>
              <a:t>Device</a:t>
            </a:r>
            <a:r>
              <a:rPr lang="zh-CN" altLang="en-US" dirty="0">
                <a:latin typeface="Gill Sans MT" panose="020B0502020104020203" pitchFamily="34" charset="0"/>
              </a:rPr>
              <a:t> 业务隔离如何考虑？</a:t>
            </a:r>
            <a:endParaRPr lang="en-US" altLang="zh-CN" dirty="0">
              <a:latin typeface="Gill Sans MT" panose="020B0502020104020203" pitchFamily="34" charset="0"/>
            </a:endParaRPr>
          </a:p>
          <a:p>
            <a:pPr marL="457200" indent="-457200">
              <a:spcAft>
                <a:spcPts val="800"/>
              </a:spcAft>
              <a:buFont typeface="+mj-lt"/>
              <a:buAutoNum type="arabicPeriod"/>
            </a:pPr>
            <a:endParaRPr lang="en-US" altLang="zh-CN" dirty="0">
              <a:latin typeface="Gill Sans MT" panose="020B0502020104020203" pitchFamily="34" charset="0"/>
            </a:endParaRPr>
          </a:p>
        </p:txBody>
      </p:sp>
    </p:spTree>
    <p:extLst>
      <p:ext uri="{BB962C8B-B14F-4D97-AF65-F5344CB8AC3E}">
        <p14:creationId xmlns:p14="http://schemas.microsoft.com/office/powerpoint/2010/main" val="228859900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462A6BA-7558-4B4A-B2AE-350B0E125CEF}"/>
              </a:ext>
            </a:extLst>
          </p:cNvPr>
          <p:cNvSpPr>
            <a:spLocks noGrp="1"/>
          </p:cNvSpPr>
          <p:nvPr>
            <p:ph type="title"/>
          </p:nvPr>
        </p:nvSpPr>
        <p:spPr/>
        <p:txBody>
          <a:bodyPr/>
          <a:lstStyle/>
          <a:p>
            <a:r>
              <a:rPr lang="en-US" altLang="zh-CN" dirty="0"/>
              <a:t>Reference</a:t>
            </a:r>
            <a:r>
              <a:rPr lang="zh-CN" altLang="en-US" dirty="0"/>
              <a:t> 引用</a:t>
            </a:r>
            <a:r>
              <a:rPr lang="en-US" altLang="zh-CN" dirty="0"/>
              <a:t>&amp;</a:t>
            </a:r>
            <a:r>
              <a:rPr lang="zh-CN" altLang="en-US" dirty="0"/>
              <a:t>参考</a:t>
            </a:r>
          </a:p>
        </p:txBody>
      </p:sp>
      <p:sp>
        <p:nvSpPr>
          <p:cNvPr id="5" name="内容占位符 4">
            <a:extLst>
              <a:ext uri="{FF2B5EF4-FFF2-40B4-BE49-F238E27FC236}">
                <a16:creationId xmlns:a16="http://schemas.microsoft.com/office/drawing/2014/main" id="{994844B2-C912-F74E-91E5-81709FD9C89A}"/>
              </a:ext>
            </a:extLst>
          </p:cNvPr>
          <p:cNvSpPr>
            <a:spLocks noGrp="1"/>
          </p:cNvSpPr>
          <p:nvPr>
            <p:ph sz="half" idx="1"/>
          </p:nvPr>
        </p:nvSpPr>
        <p:spPr/>
        <p:txBody>
          <a:bodyPr/>
          <a:lstStyle/>
          <a:p>
            <a:pPr>
              <a:buSzPct val="100000"/>
              <a:buFont typeface="+mj-lt"/>
              <a:buAutoNum type="arabicPeriod"/>
            </a:pPr>
            <a:r>
              <a:rPr lang="en-US" altLang="zh-CN" sz="1200" dirty="0">
                <a:latin typeface="Gill Sans MT" panose="020B0502020104020203" pitchFamily="34" charset="0"/>
                <a:hlinkClick r:id="rId2"/>
              </a:rPr>
              <a:t>https://www.youtube.com/watch?v=uE2f7kiRhmw</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3"/>
              </a:rPr>
              <a:t>https://www.youtube.com/watch?v=QurtwJdb5Ew</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4"/>
              </a:rPr>
              <a:t>https://www.youtube.com/watch?v=DSw3IwsgNnc</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5"/>
              </a:rPr>
              <a:t>https://chipsandcheese.com/2022/09/01/hot-chips-34-teslas-dojo-microarchitecture/</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6"/>
              </a:rPr>
              <a:t>https://en.wikipedia.org/wiki/Tesla_Dojo</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7"/>
              </a:rPr>
              <a:t>https://www.qbitai.com/2022/08/37209.html</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8"/>
              </a:rPr>
              <a:t>https://zhidx.com/p/347884.html</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9"/>
              </a:rPr>
              <a:t>https://www.cnblogs.com/wujianming-110117/p/17115152.html</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10"/>
              </a:rPr>
              <a:t>https://mp.weixin.qq.com/s/xGytSXTW7-CL-O1V7y7QRw</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11"/>
              </a:rPr>
              <a:t>https://mp.weixin.qq.com/s/uBL4x4MJz1GiCf2a0gnnUQ</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12"/>
              </a:rPr>
              <a:t>https://mp.weixin.qq.com/s/N_sMmndpyiq0_qbdwq3MuA</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13"/>
              </a:rPr>
              <a:t>https://www.51cto.com/article/717372.html</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14"/>
              </a:rPr>
              <a:t>https://mp.weixin.qq.com/s/vmNsRVwmi3Azo-bPDanc2g</a:t>
            </a:r>
            <a:endParaRPr lang="en-US" altLang="zh-CN" sz="1200" dirty="0">
              <a:latin typeface="Gill Sans MT" panose="020B0502020104020203" pitchFamily="34" charset="0"/>
            </a:endParaRPr>
          </a:p>
        </p:txBody>
      </p:sp>
    </p:spTree>
    <p:extLst>
      <p:ext uri="{BB962C8B-B14F-4D97-AF65-F5344CB8AC3E}">
        <p14:creationId xmlns:p14="http://schemas.microsoft.com/office/powerpoint/2010/main" val="2669680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C00000"/>
                </a:solidFill>
                <a:latin typeface="Futura Medium" panose="020B0602020204020303" pitchFamily="34" charset="-79"/>
                <a:cs typeface="Futura Medium" panose="020B0602020204020303" pitchFamily="34" charset="-79"/>
              </a:rPr>
              <a:t>DOJO</a:t>
            </a:r>
          </a:p>
          <a:p>
            <a:pPr marL="0" indent="0" algn="ctr">
              <a:lnSpc>
                <a:spcPct val="100000"/>
              </a:lnSpc>
              <a:buNone/>
            </a:pPr>
            <a:r>
              <a:rPr kumimoji="1" lang="zh-CN" altLang="en-US" sz="9600" b="1" dirty="0">
                <a:solidFill>
                  <a:srgbClr val="C00000"/>
                </a:solidFill>
                <a:latin typeface="Futura Medium" panose="020B0602020204020303" pitchFamily="34" charset="-79"/>
                <a:cs typeface="Futura Medium" panose="020B0602020204020303" pitchFamily="34" charset="-79"/>
              </a:rPr>
              <a:t>整体结构回顾</a:t>
            </a:r>
            <a:endParaRPr kumimoji="1" lang="en-US" altLang="zh-CN" sz="9600" b="1"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2024922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C17D9-8D5C-D64B-9FCE-E299DB10C7B4}"/>
              </a:ext>
            </a:extLst>
          </p:cNvPr>
          <p:cNvSpPr>
            <a:spLocks noGrp="1"/>
          </p:cNvSpPr>
          <p:nvPr>
            <p:ph type="title"/>
          </p:nvPr>
        </p:nvSpPr>
        <p:spPr/>
        <p:txBody>
          <a:bodyPr/>
          <a:lstStyle/>
          <a:p>
            <a:r>
              <a:rPr lang="en-US" altLang="zh-CN" dirty="0"/>
              <a:t>DOJO</a:t>
            </a:r>
            <a:r>
              <a:rPr lang="zh-CN" altLang="en-US" dirty="0"/>
              <a:t> 架构设计哲学</a:t>
            </a:r>
          </a:p>
        </p:txBody>
      </p:sp>
      <p:sp>
        <p:nvSpPr>
          <p:cNvPr id="8" name="内容占位符 7">
            <a:extLst>
              <a:ext uri="{FF2B5EF4-FFF2-40B4-BE49-F238E27FC236}">
                <a16:creationId xmlns:a16="http://schemas.microsoft.com/office/drawing/2014/main" id="{61EC680C-68A7-CB4F-91B4-CC0F33D74209}"/>
              </a:ext>
            </a:extLst>
          </p:cNvPr>
          <p:cNvSpPr>
            <a:spLocks noGrp="1"/>
          </p:cNvSpPr>
          <p:nvPr>
            <p:ph sz="half" idx="1"/>
          </p:nvPr>
        </p:nvSpPr>
        <p:spPr>
          <a:xfrm>
            <a:off x="623635" y="1412776"/>
            <a:ext cx="10963473" cy="1152128"/>
          </a:xfrm>
        </p:spPr>
        <p:txBody>
          <a:bodyPr/>
          <a:lstStyle/>
          <a:p>
            <a:pPr>
              <a:spcAft>
                <a:spcPts val="1000"/>
              </a:spcAft>
            </a:pPr>
            <a:r>
              <a:rPr lang="en-US" altLang="zh-CN" dirty="0"/>
              <a:t>DOJO</a:t>
            </a:r>
            <a:r>
              <a:rPr lang="zh-CN" altLang="en-US" dirty="0"/>
              <a:t> 采用</a:t>
            </a:r>
            <a:r>
              <a:rPr lang="zh-CN" altLang="en-US" b="1" dirty="0"/>
              <a:t>存算一体架构（“存内计算”或者“近存计算”</a:t>
            </a:r>
            <a:r>
              <a:rPr lang="en-US" altLang="zh-CN" b="1" dirty="0"/>
              <a:t>)</a:t>
            </a:r>
            <a:r>
              <a:rPr lang="zh-CN" altLang="en-US" dirty="0"/>
              <a:t>，单个可扩展计算平面、全局寻址快速存储器和统一的高带宽</a:t>
            </a:r>
            <a:r>
              <a:rPr lang="en-US" altLang="zh-CN" dirty="0"/>
              <a:t>+</a:t>
            </a:r>
            <a:r>
              <a:rPr lang="zh-CN" altLang="en-US" dirty="0"/>
              <a:t>低延迟。</a:t>
            </a:r>
            <a:endParaRPr lang="en-US" altLang="zh-CN" dirty="0"/>
          </a:p>
        </p:txBody>
      </p:sp>
      <p:graphicFrame>
        <p:nvGraphicFramePr>
          <p:cNvPr id="5" name="表格 4">
            <a:extLst>
              <a:ext uri="{FF2B5EF4-FFF2-40B4-BE49-F238E27FC236}">
                <a16:creationId xmlns:a16="http://schemas.microsoft.com/office/drawing/2014/main" id="{E6A67D1B-F08C-CE46-A45C-7AF48B114E5F}"/>
              </a:ext>
            </a:extLst>
          </p:cNvPr>
          <p:cNvGraphicFramePr>
            <a:graphicFrameLocks noGrp="1"/>
          </p:cNvGraphicFramePr>
          <p:nvPr>
            <p:extLst>
              <p:ext uri="{D42A27DB-BD31-4B8C-83A1-F6EECF244321}">
                <p14:modId xmlns:p14="http://schemas.microsoft.com/office/powerpoint/2010/main" val="527199314"/>
              </p:ext>
            </p:extLst>
          </p:nvPr>
        </p:nvGraphicFramePr>
        <p:xfrm>
          <a:off x="1633884" y="2564905"/>
          <a:ext cx="10009115" cy="3744415"/>
        </p:xfrm>
        <a:graphic>
          <a:graphicData uri="http://schemas.openxmlformats.org/drawingml/2006/table">
            <a:tbl>
              <a:tblPr firstRow="1" bandRow="1">
                <a:tableStyleId>{5940675A-B579-460E-94D1-54222C63F5DA}</a:tableStyleId>
              </a:tblPr>
              <a:tblGrid>
                <a:gridCol w="1077803">
                  <a:extLst>
                    <a:ext uri="{9D8B030D-6E8A-4147-A177-3AD203B41FA5}">
                      <a16:colId xmlns:a16="http://schemas.microsoft.com/office/drawing/2014/main" val="3743124973"/>
                    </a:ext>
                  </a:extLst>
                </a:gridCol>
                <a:gridCol w="1346785">
                  <a:extLst>
                    <a:ext uri="{9D8B030D-6E8A-4147-A177-3AD203B41FA5}">
                      <a16:colId xmlns:a16="http://schemas.microsoft.com/office/drawing/2014/main" val="3214137400"/>
                    </a:ext>
                  </a:extLst>
                </a:gridCol>
                <a:gridCol w="1382227">
                  <a:extLst>
                    <a:ext uri="{9D8B030D-6E8A-4147-A177-3AD203B41FA5}">
                      <a16:colId xmlns:a16="http://schemas.microsoft.com/office/drawing/2014/main" val="617779102"/>
                    </a:ext>
                  </a:extLst>
                </a:gridCol>
                <a:gridCol w="1382227">
                  <a:extLst>
                    <a:ext uri="{9D8B030D-6E8A-4147-A177-3AD203B41FA5}">
                      <a16:colId xmlns:a16="http://schemas.microsoft.com/office/drawing/2014/main" val="1607574644"/>
                    </a:ext>
                  </a:extLst>
                </a:gridCol>
                <a:gridCol w="4820073">
                  <a:extLst>
                    <a:ext uri="{9D8B030D-6E8A-4147-A177-3AD203B41FA5}">
                      <a16:colId xmlns:a16="http://schemas.microsoft.com/office/drawing/2014/main" val="3337542929"/>
                    </a:ext>
                  </a:extLst>
                </a:gridCol>
              </a:tblGrid>
              <a:tr h="479427">
                <a:tc>
                  <a:txBody>
                    <a:bodyPr/>
                    <a:lstStyle/>
                    <a:p>
                      <a:pPr algn="ctr"/>
                      <a:r>
                        <a:rPr lang="zh-CN" altLang="en-US" sz="1600" b="1" dirty="0">
                          <a:solidFill>
                            <a:srgbClr val="59595A"/>
                          </a:solidFill>
                          <a:latin typeface="Gill Sans MT" panose="020B0502020104020203" pitchFamily="34" charset="0"/>
                          <a:ea typeface="+mj-ea"/>
                        </a:rPr>
                        <a:t>分层</a:t>
                      </a:r>
                    </a:p>
                  </a:txBody>
                  <a:tcPr anchor="ctr">
                    <a:solidFill>
                      <a:schemeClr val="tx2">
                        <a:lumMod val="20000"/>
                        <a:lumOff val="80000"/>
                      </a:schemeClr>
                    </a:solidFill>
                  </a:tcPr>
                </a:tc>
                <a:tc>
                  <a:txBody>
                    <a:bodyPr/>
                    <a:lstStyle/>
                    <a:p>
                      <a:pPr algn="ctr"/>
                      <a:r>
                        <a:rPr lang="zh-CN" altLang="en-US" sz="1600" b="1" dirty="0">
                          <a:solidFill>
                            <a:srgbClr val="59595A"/>
                          </a:solidFill>
                          <a:latin typeface="Gill Sans MT" panose="020B0502020104020203" pitchFamily="34" charset="0"/>
                          <a:ea typeface="+mj-ea"/>
                        </a:rPr>
                        <a:t>名称</a:t>
                      </a:r>
                    </a:p>
                  </a:txBody>
                  <a:tcPr anchor="ctr">
                    <a:solidFill>
                      <a:schemeClr val="tx2">
                        <a:lumMod val="20000"/>
                        <a:lumOff val="80000"/>
                      </a:schemeClr>
                    </a:solidFill>
                  </a:tcPr>
                </a:tc>
                <a:tc>
                  <a:txBody>
                    <a:bodyPr/>
                    <a:lstStyle/>
                    <a:p>
                      <a:pPr algn="ctr"/>
                      <a:r>
                        <a:rPr lang="zh-CN" altLang="en-US" sz="1600" b="1" dirty="0">
                          <a:solidFill>
                            <a:srgbClr val="59595A"/>
                          </a:solidFill>
                          <a:latin typeface="Gill Sans MT" panose="020B0502020104020203" pitchFamily="34" charset="0"/>
                          <a:ea typeface="+mj-ea"/>
                        </a:rPr>
                        <a:t>片上</a:t>
                      </a:r>
                      <a:r>
                        <a:rPr lang="en-US" altLang="zh-CN" sz="1600" b="1" dirty="0">
                          <a:solidFill>
                            <a:srgbClr val="59595A"/>
                          </a:solidFill>
                          <a:latin typeface="Gill Sans MT" panose="020B0502020104020203" pitchFamily="34" charset="0"/>
                          <a:ea typeface="+mj-ea"/>
                        </a:rPr>
                        <a:t>SRAM</a:t>
                      </a:r>
                      <a:endParaRPr lang="zh-CN" altLang="en-US" sz="1600" b="1" dirty="0">
                        <a:solidFill>
                          <a:srgbClr val="59595A"/>
                        </a:solidFill>
                        <a:latin typeface="Gill Sans MT" panose="020B0502020104020203" pitchFamily="34" charset="0"/>
                        <a:ea typeface="+mj-ea"/>
                      </a:endParaRPr>
                    </a:p>
                  </a:txBody>
                  <a:tcPr anchor="ctr">
                    <a:solidFill>
                      <a:schemeClr val="tx2">
                        <a:lumMod val="20000"/>
                        <a:lumOff val="80000"/>
                      </a:schemeClr>
                    </a:solidFill>
                  </a:tcPr>
                </a:tc>
                <a:tc>
                  <a:txBody>
                    <a:bodyPr/>
                    <a:lstStyle/>
                    <a:p>
                      <a:pPr algn="ctr"/>
                      <a:r>
                        <a:rPr lang="zh-CN" altLang="en-US" sz="1600" b="1" dirty="0">
                          <a:solidFill>
                            <a:srgbClr val="59595A"/>
                          </a:solidFill>
                          <a:latin typeface="Gill Sans MT" panose="020B0502020104020203" pitchFamily="34" charset="0"/>
                          <a:ea typeface="+mj-ea"/>
                        </a:rPr>
                        <a:t>算力</a:t>
                      </a:r>
                    </a:p>
                  </a:txBody>
                  <a:tcPr anchor="ctr">
                    <a:solidFill>
                      <a:schemeClr val="tx2">
                        <a:lumMod val="20000"/>
                        <a:lumOff val="80000"/>
                      </a:schemeClr>
                    </a:solidFill>
                  </a:tcPr>
                </a:tc>
                <a:tc>
                  <a:txBody>
                    <a:bodyPr/>
                    <a:lstStyle/>
                    <a:p>
                      <a:pPr algn="ctr"/>
                      <a:r>
                        <a:rPr lang="zh-CN" altLang="en-US" sz="1600" b="1" dirty="0">
                          <a:solidFill>
                            <a:srgbClr val="59595A"/>
                          </a:solidFill>
                          <a:latin typeface="Gill Sans MT" panose="020B0502020104020203" pitchFamily="34" charset="0"/>
                          <a:ea typeface="+mj-ea"/>
                        </a:rPr>
                        <a:t>备注</a:t>
                      </a:r>
                    </a:p>
                  </a:txBody>
                  <a:tcPr anchor="ctr">
                    <a:solidFill>
                      <a:schemeClr val="tx2">
                        <a:lumMod val="20000"/>
                        <a:lumOff val="80000"/>
                      </a:schemeClr>
                    </a:solidFill>
                  </a:tcPr>
                </a:tc>
                <a:extLst>
                  <a:ext uri="{0D108BD9-81ED-4DB2-BD59-A6C34878D82A}">
                    <a16:rowId xmlns:a16="http://schemas.microsoft.com/office/drawing/2014/main" val="2911731517"/>
                  </a:ext>
                </a:extLst>
              </a:tr>
              <a:tr h="816247">
                <a:tc>
                  <a:txBody>
                    <a:bodyPr/>
                    <a:lstStyle/>
                    <a:p>
                      <a:pPr algn="ctr"/>
                      <a:r>
                        <a:rPr lang="zh-CN" altLang="en-US" sz="1600" dirty="0">
                          <a:solidFill>
                            <a:srgbClr val="59595A"/>
                          </a:solidFill>
                          <a:latin typeface="Gill Sans MT" panose="020B0502020104020203" pitchFamily="34" charset="0"/>
                          <a:ea typeface="+mj-ea"/>
                        </a:rPr>
                        <a:t>内核</a:t>
                      </a:r>
                    </a:p>
                  </a:txBody>
                  <a:tcPr anchor="ctr"/>
                </a:tc>
                <a:tc>
                  <a:txBody>
                    <a:bodyPr/>
                    <a:lstStyle/>
                    <a:p>
                      <a:pPr algn="ctr"/>
                      <a:r>
                        <a:rPr lang="en-US" altLang="zh-CN" sz="1600" dirty="0">
                          <a:solidFill>
                            <a:srgbClr val="59595A"/>
                          </a:solidFill>
                          <a:latin typeface="Gill Sans MT" panose="020B0502020104020203" pitchFamily="34" charset="0"/>
                          <a:ea typeface="+mj-ea"/>
                        </a:rPr>
                        <a:t>DOJO</a:t>
                      </a:r>
                      <a:r>
                        <a:rPr lang="zh-CN" altLang="en-US" sz="1600" dirty="0">
                          <a:solidFill>
                            <a:srgbClr val="59595A"/>
                          </a:solidFill>
                          <a:latin typeface="Gill Sans MT" panose="020B0502020104020203" pitchFamily="34" charset="0"/>
                          <a:ea typeface="+mj-ea"/>
                        </a:rPr>
                        <a:t> </a:t>
                      </a:r>
                      <a:r>
                        <a:rPr lang="en-US" altLang="zh-CN" sz="1600" dirty="0">
                          <a:solidFill>
                            <a:srgbClr val="59595A"/>
                          </a:solidFill>
                          <a:latin typeface="Gill Sans MT" panose="020B0502020104020203" pitchFamily="34" charset="0"/>
                          <a:ea typeface="+mj-ea"/>
                        </a:rPr>
                        <a:t>Core</a:t>
                      </a:r>
                      <a:endParaRPr lang="zh-CN" altLang="en-US" sz="1600" dirty="0">
                        <a:solidFill>
                          <a:srgbClr val="59595A"/>
                        </a:solidFill>
                        <a:latin typeface="Gill Sans MT" panose="020B0502020104020203" pitchFamily="34" charset="0"/>
                        <a:ea typeface="+mj-ea"/>
                      </a:endParaRPr>
                    </a:p>
                  </a:txBody>
                  <a:tcPr anchor="ctr"/>
                </a:tc>
                <a:tc>
                  <a:txBody>
                    <a:bodyPr/>
                    <a:lstStyle/>
                    <a:p>
                      <a:pPr algn="ctr"/>
                      <a:r>
                        <a:rPr lang="en-US" altLang="zh-CN" sz="1600" dirty="0">
                          <a:solidFill>
                            <a:srgbClr val="59595A"/>
                          </a:solidFill>
                          <a:latin typeface="Gill Sans MT" panose="020B0502020104020203" pitchFamily="34" charset="0"/>
                          <a:ea typeface="+mj-ea"/>
                        </a:rPr>
                        <a:t>1.25MB</a:t>
                      </a:r>
                      <a:endParaRPr lang="zh-CN" altLang="en-US" sz="1600" dirty="0">
                        <a:solidFill>
                          <a:srgbClr val="59595A"/>
                        </a:solidFill>
                        <a:latin typeface="Gill Sans MT" panose="020B0502020104020203" pitchFamily="34" charset="0"/>
                        <a:ea typeface="+mj-ea"/>
                      </a:endParaRPr>
                    </a:p>
                  </a:txBody>
                  <a:tcPr anchor="ctr"/>
                </a:tc>
                <a:tc>
                  <a:txBody>
                    <a:bodyPr/>
                    <a:lstStyle/>
                    <a:p>
                      <a:pPr algn="ctr"/>
                      <a:r>
                        <a:rPr lang="en-US" altLang="zh-CN" sz="1600" dirty="0">
                          <a:solidFill>
                            <a:srgbClr val="59595A"/>
                          </a:solidFill>
                          <a:latin typeface="Gill Sans MT" panose="020B0502020104020203" pitchFamily="34" charset="0"/>
                          <a:ea typeface="+mj-ea"/>
                        </a:rPr>
                        <a:t>1.024</a:t>
                      </a:r>
                      <a:r>
                        <a:rPr lang="zh-CN" altLang="en-US" sz="1600" dirty="0">
                          <a:solidFill>
                            <a:srgbClr val="59595A"/>
                          </a:solidFill>
                          <a:latin typeface="Gill Sans MT" panose="020B0502020104020203" pitchFamily="34" charset="0"/>
                          <a:ea typeface="+mj-ea"/>
                        </a:rPr>
                        <a:t> </a:t>
                      </a:r>
                      <a:r>
                        <a:rPr lang="en-US" altLang="zh-CN" sz="1600" dirty="0">
                          <a:solidFill>
                            <a:srgbClr val="59595A"/>
                          </a:solidFill>
                          <a:latin typeface="Gill Sans MT" panose="020B0502020104020203" pitchFamily="34" charset="0"/>
                          <a:ea typeface="+mj-ea"/>
                        </a:rPr>
                        <a:t>TFLOPS</a:t>
                      </a:r>
                      <a:endParaRPr lang="zh-CN" altLang="en-US" sz="1600" dirty="0">
                        <a:solidFill>
                          <a:srgbClr val="59595A"/>
                        </a:solidFill>
                        <a:latin typeface="Gill Sans MT" panose="020B0502020104020203" pitchFamily="34" charset="0"/>
                        <a:ea typeface="+mj-ea"/>
                      </a:endParaRPr>
                    </a:p>
                  </a:txBody>
                  <a:tcPr anchor="ctr"/>
                </a:tc>
                <a:tc>
                  <a:txBody>
                    <a:bodyPr/>
                    <a:lstStyle/>
                    <a:p>
                      <a:pPr algn="l"/>
                      <a:r>
                        <a:rPr lang="zh-CN" altLang="en-US" sz="1600" dirty="0">
                          <a:solidFill>
                            <a:srgbClr val="59595A"/>
                          </a:solidFill>
                          <a:latin typeface="Gill Sans MT" panose="020B0502020104020203" pitchFamily="34" charset="0"/>
                          <a:ea typeface="+mj-ea"/>
                        </a:rPr>
                        <a:t>单个计算核心，</a:t>
                      </a:r>
                      <a:r>
                        <a:rPr lang="en-US" altLang="zh-CN" sz="1600" dirty="0">
                          <a:solidFill>
                            <a:srgbClr val="59595A"/>
                          </a:solidFill>
                          <a:latin typeface="Gill Sans MT" panose="020B0502020104020203" pitchFamily="34" charset="0"/>
                          <a:ea typeface="+mj-ea"/>
                        </a:rPr>
                        <a:t>64bit</a:t>
                      </a:r>
                      <a:r>
                        <a:rPr lang="zh-CN" altLang="en-US" sz="1600" dirty="0">
                          <a:solidFill>
                            <a:srgbClr val="59595A"/>
                          </a:solidFill>
                          <a:latin typeface="Gill Sans MT" panose="020B0502020104020203" pitchFamily="34" charset="0"/>
                          <a:ea typeface="+mj-ea"/>
                        </a:rPr>
                        <a:t>，</a:t>
                      </a:r>
                      <a:r>
                        <a:rPr lang="en-US" altLang="zh-CN" sz="1600" dirty="0">
                          <a:solidFill>
                            <a:srgbClr val="59595A"/>
                          </a:solidFill>
                          <a:latin typeface="Gill Sans MT" panose="020B0502020104020203" pitchFamily="34" charset="0"/>
                          <a:ea typeface="+mj-ea"/>
                        </a:rPr>
                        <a:t>4</a:t>
                      </a:r>
                      <a:r>
                        <a:rPr lang="zh-CN" altLang="en-US" sz="1600" dirty="0">
                          <a:solidFill>
                            <a:srgbClr val="59595A"/>
                          </a:solidFill>
                          <a:latin typeface="Gill Sans MT" panose="020B0502020104020203" pitchFamily="34" charset="0"/>
                          <a:ea typeface="+mj-ea"/>
                        </a:rPr>
                        <a:t>个</a:t>
                      </a:r>
                      <a:r>
                        <a:rPr lang="en-US" altLang="zh-CN" sz="1600" dirty="0">
                          <a:solidFill>
                            <a:srgbClr val="59595A"/>
                          </a:solidFill>
                          <a:latin typeface="Gill Sans MT" panose="020B0502020104020203" pitchFamily="34" charset="0"/>
                          <a:ea typeface="+mj-ea"/>
                        </a:rPr>
                        <a:t>8x8x4</a:t>
                      </a:r>
                      <a:r>
                        <a:rPr lang="zh-CN" altLang="en-US" sz="1600" dirty="0">
                          <a:solidFill>
                            <a:srgbClr val="59595A"/>
                          </a:solidFill>
                          <a:latin typeface="Gill Sans MT" panose="020B0502020104020203" pitchFamily="34" charset="0"/>
                          <a:ea typeface="+mj-ea"/>
                        </a:rPr>
                        <a:t>矩阵计算核心，</a:t>
                      </a:r>
                      <a:r>
                        <a:rPr lang="en-US" altLang="zh-CN" sz="1600" dirty="0">
                          <a:solidFill>
                            <a:srgbClr val="59595A"/>
                          </a:solidFill>
                          <a:latin typeface="Gill Sans MT" panose="020B0502020104020203" pitchFamily="34" charset="0"/>
                          <a:ea typeface="+mj-ea"/>
                        </a:rPr>
                        <a:t>2GHz</a:t>
                      </a:r>
                      <a:r>
                        <a:rPr lang="zh-CN" altLang="en-US" sz="1600" dirty="0">
                          <a:solidFill>
                            <a:srgbClr val="59595A"/>
                          </a:solidFill>
                          <a:latin typeface="Gill Sans MT" panose="020B0502020104020203" pitchFamily="34" charset="0"/>
                          <a:ea typeface="+mj-ea"/>
                        </a:rPr>
                        <a:t>主频</a:t>
                      </a:r>
                    </a:p>
                  </a:txBody>
                  <a:tcPr anchor="ctr"/>
                </a:tc>
                <a:extLst>
                  <a:ext uri="{0D108BD9-81ED-4DB2-BD59-A6C34878D82A}">
                    <a16:rowId xmlns:a16="http://schemas.microsoft.com/office/drawing/2014/main" val="3829069837"/>
                  </a:ext>
                </a:extLst>
              </a:tr>
              <a:tr h="816247">
                <a:tc>
                  <a:txBody>
                    <a:bodyPr/>
                    <a:lstStyle/>
                    <a:p>
                      <a:pPr algn="ctr"/>
                      <a:r>
                        <a:rPr lang="zh-CN" altLang="en-US" sz="1600" dirty="0">
                          <a:solidFill>
                            <a:srgbClr val="59595A"/>
                          </a:solidFill>
                          <a:latin typeface="Gill Sans MT" panose="020B0502020104020203" pitchFamily="34" charset="0"/>
                          <a:ea typeface="+mj-ea"/>
                        </a:rPr>
                        <a:t>芯片</a:t>
                      </a:r>
                    </a:p>
                  </a:txBody>
                  <a:tcPr anchor="ctr"/>
                </a:tc>
                <a:tc>
                  <a:txBody>
                    <a:bodyPr/>
                    <a:lstStyle/>
                    <a:p>
                      <a:pPr algn="ctr"/>
                      <a:r>
                        <a:rPr lang="en-US" altLang="zh-CN" sz="1600" dirty="0">
                          <a:solidFill>
                            <a:srgbClr val="59595A"/>
                          </a:solidFill>
                          <a:latin typeface="Gill Sans MT" panose="020B0502020104020203" pitchFamily="34" charset="0"/>
                          <a:ea typeface="+mj-ea"/>
                        </a:rPr>
                        <a:t>DOJO</a:t>
                      </a:r>
                      <a:r>
                        <a:rPr lang="zh-CN" altLang="en-US" sz="1600" dirty="0">
                          <a:solidFill>
                            <a:srgbClr val="59595A"/>
                          </a:solidFill>
                          <a:latin typeface="Gill Sans MT" panose="020B0502020104020203" pitchFamily="34" charset="0"/>
                          <a:ea typeface="+mj-ea"/>
                        </a:rPr>
                        <a:t> </a:t>
                      </a:r>
                      <a:r>
                        <a:rPr lang="en-US" altLang="zh-CN" sz="1600" dirty="0">
                          <a:solidFill>
                            <a:srgbClr val="59595A"/>
                          </a:solidFill>
                          <a:latin typeface="Gill Sans MT" panose="020B0502020104020203" pitchFamily="34" charset="0"/>
                          <a:ea typeface="+mj-ea"/>
                        </a:rPr>
                        <a:t>D1</a:t>
                      </a:r>
                      <a:endParaRPr lang="zh-CN" altLang="en-US" sz="1600" dirty="0">
                        <a:solidFill>
                          <a:srgbClr val="59595A"/>
                        </a:solidFill>
                        <a:latin typeface="Gill Sans MT" panose="020B0502020104020203" pitchFamily="34" charset="0"/>
                        <a:ea typeface="+mj-ea"/>
                      </a:endParaRPr>
                    </a:p>
                  </a:txBody>
                  <a:tcPr anchor="ctr"/>
                </a:tc>
                <a:tc>
                  <a:txBody>
                    <a:bodyPr/>
                    <a:lstStyle/>
                    <a:p>
                      <a:pPr algn="ctr"/>
                      <a:r>
                        <a:rPr lang="en-US" altLang="zh-CN" sz="1600" dirty="0">
                          <a:solidFill>
                            <a:srgbClr val="59595A"/>
                          </a:solidFill>
                          <a:latin typeface="Gill Sans MT" panose="020B0502020104020203" pitchFamily="34" charset="0"/>
                          <a:ea typeface="+mj-ea"/>
                        </a:rPr>
                        <a:t>440MB</a:t>
                      </a:r>
                      <a:endParaRPr lang="zh-CN" altLang="en-US" sz="1600" dirty="0">
                        <a:solidFill>
                          <a:srgbClr val="59595A"/>
                        </a:solidFill>
                        <a:latin typeface="Gill Sans MT" panose="020B0502020104020203" pitchFamily="34" charset="0"/>
                        <a:ea typeface="+mj-ea"/>
                      </a:endParaRPr>
                    </a:p>
                  </a:txBody>
                  <a:tcPr anchor="ctr"/>
                </a:tc>
                <a:tc>
                  <a:txBody>
                    <a:bodyPr/>
                    <a:lstStyle/>
                    <a:p>
                      <a:pPr algn="ctr"/>
                      <a:r>
                        <a:rPr lang="en-US" altLang="zh-CN" sz="1600" dirty="0">
                          <a:solidFill>
                            <a:srgbClr val="59595A"/>
                          </a:solidFill>
                          <a:latin typeface="Gill Sans MT" panose="020B0502020104020203" pitchFamily="34" charset="0"/>
                          <a:ea typeface="+mj-ea"/>
                        </a:rPr>
                        <a:t>362</a:t>
                      </a:r>
                      <a:r>
                        <a:rPr lang="zh-CN" altLang="en-US" sz="1600" dirty="0">
                          <a:solidFill>
                            <a:srgbClr val="59595A"/>
                          </a:solidFill>
                          <a:latin typeface="Gill Sans MT" panose="020B0502020104020203" pitchFamily="34" charset="0"/>
                          <a:ea typeface="+mj-ea"/>
                        </a:rPr>
                        <a:t> </a:t>
                      </a:r>
                      <a:r>
                        <a:rPr lang="en-US" altLang="zh-CN" sz="1600" dirty="0">
                          <a:solidFill>
                            <a:srgbClr val="59595A"/>
                          </a:solidFill>
                          <a:latin typeface="Gill Sans MT" panose="020B0502020104020203" pitchFamily="34" charset="0"/>
                          <a:ea typeface="+mj-ea"/>
                        </a:rPr>
                        <a:t>TFLOPS</a:t>
                      </a:r>
                      <a:endParaRPr lang="zh-CN" altLang="en-US" sz="1600" dirty="0">
                        <a:solidFill>
                          <a:srgbClr val="59595A"/>
                        </a:solidFill>
                        <a:latin typeface="Gill Sans MT" panose="020B0502020104020203" pitchFamily="34" charset="0"/>
                        <a:ea typeface="+mj-ea"/>
                      </a:endParaRPr>
                    </a:p>
                  </a:txBody>
                  <a:tcPr anchor="ctr"/>
                </a:tc>
                <a:tc>
                  <a:txBody>
                    <a:bodyPr/>
                    <a:lstStyle/>
                    <a:p>
                      <a:pPr algn="l"/>
                      <a:r>
                        <a:rPr lang="zh-CN" altLang="en-US" sz="1600" dirty="0">
                          <a:solidFill>
                            <a:srgbClr val="59595A"/>
                          </a:solidFill>
                          <a:latin typeface="Gill Sans MT" panose="020B0502020104020203" pitchFamily="34" charset="0"/>
                          <a:ea typeface="+mj-ea"/>
                        </a:rPr>
                        <a:t>单芯片，</a:t>
                      </a:r>
                      <a:r>
                        <a:rPr lang="en-US" altLang="zh-CN" sz="1600" dirty="0">
                          <a:solidFill>
                            <a:srgbClr val="59595A"/>
                          </a:solidFill>
                          <a:latin typeface="Gill Sans MT" panose="020B0502020104020203" pitchFamily="34" charset="0"/>
                          <a:ea typeface="+mj-ea"/>
                        </a:rPr>
                        <a:t>354</a:t>
                      </a:r>
                      <a:r>
                        <a:rPr lang="zh-CN" altLang="en-US" sz="1600" dirty="0">
                          <a:solidFill>
                            <a:srgbClr val="59595A"/>
                          </a:solidFill>
                          <a:latin typeface="Gill Sans MT" panose="020B0502020104020203" pitchFamily="34" charset="0"/>
                          <a:ea typeface="+mj-ea"/>
                        </a:rPr>
                        <a:t>核心数，</a:t>
                      </a:r>
                      <a:r>
                        <a:rPr lang="en-US" altLang="zh-CN" sz="1600" dirty="0">
                          <a:solidFill>
                            <a:srgbClr val="59595A"/>
                          </a:solidFill>
                          <a:latin typeface="Gill Sans MT" panose="020B0502020104020203" pitchFamily="34" charset="0"/>
                          <a:ea typeface="+mj-ea"/>
                        </a:rPr>
                        <a:t>654mm2</a:t>
                      </a:r>
                      <a:endParaRPr lang="zh-CN" altLang="en-US" sz="1600" dirty="0">
                        <a:solidFill>
                          <a:srgbClr val="59595A"/>
                        </a:solidFill>
                        <a:latin typeface="Gill Sans MT" panose="020B0502020104020203" pitchFamily="34" charset="0"/>
                        <a:ea typeface="+mj-ea"/>
                      </a:endParaRPr>
                    </a:p>
                  </a:txBody>
                  <a:tcPr anchor="ctr"/>
                </a:tc>
                <a:extLst>
                  <a:ext uri="{0D108BD9-81ED-4DB2-BD59-A6C34878D82A}">
                    <a16:rowId xmlns:a16="http://schemas.microsoft.com/office/drawing/2014/main" val="4235343888"/>
                  </a:ext>
                </a:extLst>
              </a:tr>
              <a:tr h="816247">
                <a:tc>
                  <a:txBody>
                    <a:bodyPr/>
                    <a:lstStyle/>
                    <a:p>
                      <a:pPr algn="ctr"/>
                      <a:r>
                        <a:rPr lang="zh-CN" altLang="en-US" sz="1600" dirty="0">
                          <a:solidFill>
                            <a:srgbClr val="59595A"/>
                          </a:solidFill>
                          <a:latin typeface="Gill Sans MT" panose="020B0502020104020203" pitchFamily="34" charset="0"/>
                          <a:ea typeface="+mj-ea"/>
                        </a:rPr>
                        <a:t>格点</a:t>
                      </a:r>
                    </a:p>
                  </a:txBody>
                  <a:tcPr anchor="ctr"/>
                </a:tc>
                <a:tc>
                  <a:txBody>
                    <a:bodyPr/>
                    <a:lstStyle/>
                    <a:p>
                      <a:pPr algn="ctr"/>
                      <a:r>
                        <a:rPr lang="en-US" altLang="zh-CN" sz="1600" dirty="0">
                          <a:solidFill>
                            <a:srgbClr val="59595A"/>
                          </a:solidFill>
                          <a:latin typeface="Gill Sans MT" panose="020B0502020104020203" pitchFamily="34" charset="0"/>
                          <a:ea typeface="+mj-ea"/>
                        </a:rPr>
                        <a:t>DOJO</a:t>
                      </a:r>
                      <a:r>
                        <a:rPr lang="zh-CN" altLang="en-US" sz="1600" dirty="0">
                          <a:solidFill>
                            <a:srgbClr val="59595A"/>
                          </a:solidFill>
                          <a:latin typeface="Gill Sans MT" panose="020B0502020104020203" pitchFamily="34" charset="0"/>
                          <a:ea typeface="+mj-ea"/>
                        </a:rPr>
                        <a:t> </a:t>
                      </a:r>
                      <a:r>
                        <a:rPr lang="en-US" altLang="zh-CN" sz="1600" dirty="0">
                          <a:solidFill>
                            <a:srgbClr val="59595A"/>
                          </a:solidFill>
                          <a:latin typeface="Gill Sans MT" panose="020B0502020104020203" pitchFamily="34" charset="0"/>
                          <a:ea typeface="+mj-ea"/>
                        </a:rPr>
                        <a:t>Tile</a:t>
                      </a:r>
                      <a:endParaRPr lang="zh-CN" altLang="en-US" sz="1600" dirty="0">
                        <a:solidFill>
                          <a:srgbClr val="59595A"/>
                        </a:solidFill>
                        <a:latin typeface="Gill Sans MT" panose="020B0502020104020203" pitchFamily="34" charset="0"/>
                        <a:ea typeface="+mj-ea"/>
                      </a:endParaRPr>
                    </a:p>
                  </a:txBody>
                  <a:tcPr anchor="ctr"/>
                </a:tc>
                <a:tc>
                  <a:txBody>
                    <a:bodyPr/>
                    <a:lstStyle/>
                    <a:p>
                      <a:pPr algn="ctr"/>
                      <a:r>
                        <a:rPr lang="en-US" altLang="zh-CN" sz="1600" dirty="0">
                          <a:solidFill>
                            <a:srgbClr val="59595A"/>
                          </a:solidFill>
                          <a:latin typeface="Gill Sans MT" panose="020B0502020104020203" pitchFamily="34" charset="0"/>
                          <a:ea typeface="+mj-ea"/>
                        </a:rPr>
                        <a:t>11GB</a:t>
                      </a:r>
                      <a:endParaRPr lang="zh-CN" altLang="en-US" sz="1600" dirty="0">
                        <a:solidFill>
                          <a:srgbClr val="59595A"/>
                        </a:solidFill>
                        <a:latin typeface="Gill Sans MT" panose="020B0502020104020203" pitchFamily="34" charset="0"/>
                        <a:ea typeface="+mj-ea"/>
                      </a:endParaRPr>
                    </a:p>
                  </a:txBody>
                  <a:tcPr anchor="ctr"/>
                </a:tc>
                <a:tc>
                  <a:txBody>
                    <a:bodyPr/>
                    <a:lstStyle/>
                    <a:p>
                      <a:pPr algn="ctr"/>
                      <a:r>
                        <a:rPr lang="en-US" altLang="zh-CN" sz="1600" dirty="0">
                          <a:solidFill>
                            <a:srgbClr val="59595A"/>
                          </a:solidFill>
                          <a:latin typeface="Gill Sans MT" panose="020B0502020104020203" pitchFamily="34" charset="0"/>
                          <a:ea typeface="+mj-ea"/>
                        </a:rPr>
                        <a:t>9050</a:t>
                      </a:r>
                      <a:r>
                        <a:rPr lang="zh-CN" altLang="en-US" sz="1600" dirty="0">
                          <a:solidFill>
                            <a:srgbClr val="59595A"/>
                          </a:solidFill>
                          <a:latin typeface="Gill Sans MT" panose="020B0502020104020203" pitchFamily="34" charset="0"/>
                          <a:ea typeface="+mj-ea"/>
                        </a:rPr>
                        <a:t> </a:t>
                      </a:r>
                      <a:r>
                        <a:rPr lang="en-US" altLang="zh-CN" sz="1600" dirty="0">
                          <a:solidFill>
                            <a:srgbClr val="59595A"/>
                          </a:solidFill>
                          <a:latin typeface="Gill Sans MT" panose="020B0502020104020203" pitchFamily="34" charset="0"/>
                          <a:ea typeface="+mj-ea"/>
                        </a:rPr>
                        <a:t>TFLOPS</a:t>
                      </a:r>
                      <a:endParaRPr lang="zh-CN" altLang="en-US" sz="1600" dirty="0">
                        <a:solidFill>
                          <a:srgbClr val="59595A"/>
                        </a:solidFill>
                        <a:latin typeface="Gill Sans MT" panose="020B0502020104020203" pitchFamily="34" charset="0"/>
                        <a:ea typeface="+mj-ea"/>
                      </a:endParaRPr>
                    </a:p>
                  </a:txBody>
                  <a:tcPr anchor="ctr"/>
                </a:tc>
                <a:tc>
                  <a:txBody>
                    <a:bodyPr/>
                    <a:lstStyle/>
                    <a:p>
                      <a:pPr algn="l"/>
                      <a:r>
                        <a:rPr lang="zh-CN" altLang="en-US" sz="1600" dirty="0">
                          <a:solidFill>
                            <a:srgbClr val="59595A"/>
                          </a:solidFill>
                          <a:latin typeface="Gill Sans MT" panose="020B0502020104020203" pitchFamily="34" charset="0"/>
                          <a:ea typeface="+mj-ea"/>
                        </a:rPr>
                        <a:t>单个训练模组，每</a:t>
                      </a:r>
                      <a:r>
                        <a:rPr lang="en-US" altLang="zh-CN" sz="1600" dirty="0">
                          <a:solidFill>
                            <a:srgbClr val="59595A"/>
                          </a:solidFill>
                          <a:latin typeface="Gill Sans MT" panose="020B0502020104020203" pitchFamily="34" charset="0"/>
                          <a:ea typeface="+mj-ea"/>
                        </a:rPr>
                        <a:t>5x5</a:t>
                      </a:r>
                      <a:r>
                        <a:rPr lang="zh-CN" altLang="en-US" sz="1600" dirty="0">
                          <a:solidFill>
                            <a:srgbClr val="59595A"/>
                          </a:solidFill>
                          <a:latin typeface="Gill Sans MT" panose="020B0502020104020203" pitchFamily="34" charset="0"/>
                          <a:ea typeface="+mj-ea"/>
                        </a:rPr>
                        <a:t>个芯片组成一个训练模组</a:t>
                      </a:r>
                    </a:p>
                  </a:txBody>
                  <a:tcPr anchor="ctr"/>
                </a:tc>
                <a:extLst>
                  <a:ext uri="{0D108BD9-81ED-4DB2-BD59-A6C34878D82A}">
                    <a16:rowId xmlns:a16="http://schemas.microsoft.com/office/drawing/2014/main" val="2361064064"/>
                  </a:ext>
                </a:extLst>
              </a:tr>
              <a:tr h="816247">
                <a:tc>
                  <a:txBody>
                    <a:bodyPr/>
                    <a:lstStyle/>
                    <a:p>
                      <a:pPr algn="ctr"/>
                      <a:r>
                        <a:rPr lang="zh-CN" altLang="en-US" sz="1600" dirty="0">
                          <a:solidFill>
                            <a:srgbClr val="59595A"/>
                          </a:solidFill>
                          <a:latin typeface="Gill Sans MT" panose="020B0502020104020203" pitchFamily="34" charset="0"/>
                          <a:ea typeface="+mj-ea"/>
                        </a:rPr>
                        <a:t>集群</a:t>
                      </a:r>
                    </a:p>
                  </a:txBody>
                  <a:tcPr anchor="ctr"/>
                </a:tc>
                <a:tc>
                  <a:txBody>
                    <a:bodyPr/>
                    <a:lstStyle/>
                    <a:p>
                      <a:pPr algn="ctr"/>
                      <a:r>
                        <a:rPr lang="en-US" altLang="zh-CN" sz="1600" dirty="0">
                          <a:solidFill>
                            <a:srgbClr val="59595A"/>
                          </a:solidFill>
                          <a:latin typeface="Gill Sans MT" panose="020B0502020104020203" pitchFamily="34" charset="0"/>
                          <a:ea typeface="+mj-ea"/>
                        </a:rPr>
                        <a:t>ExaPOD</a:t>
                      </a:r>
                      <a:endParaRPr lang="zh-CN" altLang="en-US" sz="1600" dirty="0">
                        <a:solidFill>
                          <a:srgbClr val="59595A"/>
                        </a:solidFill>
                        <a:latin typeface="Gill Sans MT" panose="020B0502020104020203" pitchFamily="34" charset="0"/>
                        <a:ea typeface="+mj-ea"/>
                      </a:endParaRPr>
                    </a:p>
                  </a:txBody>
                  <a:tcPr anchor="ctr"/>
                </a:tc>
                <a:tc>
                  <a:txBody>
                    <a:bodyPr/>
                    <a:lstStyle/>
                    <a:p>
                      <a:pPr algn="ctr"/>
                      <a:r>
                        <a:rPr lang="en-US" altLang="zh-CN" sz="1600" dirty="0">
                          <a:solidFill>
                            <a:srgbClr val="59595A"/>
                          </a:solidFill>
                          <a:latin typeface="Gill Sans MT" panose="020B0502020104020203" pitchFamily="34" charset="0"/>
                          <a:ea typeface="+mj-ea"/>
                        </a:rPr>
                        <a:t>1320GB</a:t>
                      </a:r>
                      <a:endParaRPr lang="zh-CN" altLang="en-US" sz="1600" dirty="0">
                        <a:solidFill>
                          <a:srgbClr val="59595A"/>
                        </a:solidFill>
                        <a:latin typeface="Gill Sans MT" panose="020B0502020104020203" pitchFamily="34" charset="0"/>
                        <a:ea typeface="+mj-ea"/>
                      </a:endParaRPr>
                    </a:p>
                  </a:txBody>
                  <a:tcPr anchor="ctr"/>
                </a:tc>
                <a:tc>
                  <a:txBody>
                    <a:bodyPr/>
                    <a:lstStyle/>
                    <a:p>
                      <a:pPr algn="ctr"/>
                      <a:r>
                        <a:rPr lang="en-US" altLang="zh-CN" sz="1600" dirty="0">
                          <a:solidFill>
                            <a:srgbClr val="59595A"/>
                          </a:solidFill>
                          <a:latin typeface="Gill Sans MT" panose="020B0502020104020203" pitchFamily="34" charset="0"/>
                          <a:ea typeface="+mj-ea"/>
                        </a:rPr>
                        <a:t>1.1</a:t>
                      </a:r>
                      <a:r>
                        <a:rPr lang="zh-CN" altLang="en-US" sz="1600" dirty="0">
                          <a:solidFill>
                            <a:srgbClr val="59595A"/>
                          </a:solidFill>
                          <a:latin typeface="Gill Sans MT" panose="020B0502020104020203" pitchFamily="34" charset="0"/>
                          <a:ea typeface="+mj-ea"/>
                        </a:rPr>
                        <a:t> </a:t>
                      </a:r>
                      <a:r>
                        <a:rPr lang="en-US" altLang="zh-CN" sz="1600" dirty="0">
                          <a:solidFill>
                            <a:srgbClr val="59595A"/>
                          </a:solidFill>
                          <a:latin typeface="Gill Sans MT" panose="020B0502020104020203" pitchFamily="34" charset="0"/>
                          <a:ea typeface="+mj-ea"/>
                        </a:rPr>
                        <a:t>EFLOPS</a:t>
                      </a:r>
                      <a:endParaRPr lang="zh-CN" altLang="en-US" sz="1600" dirty="0">
                        <a:solidFill>
                          <a:srgbClr val="59595A"/>
                        </a:solidFill>
                        <a:latin typeface="Gill Sans MT" panose="020B0502020104020203" pitchFamily="34" charset="0"/>
                        <a:ea typeface="+mj-ea"/>
                      </a:endParaRPr>
                    </a:p>
                  </a:txBody>
                  <a:tcPr anchor="ctr"/>
                </a:tc>
                <a:tc>
                  <a:txBody>
                    <a:bodyPr/>
                    <a:lstStyle/>
                    <a:p>
                      <a:pPr algn="l"/>
                      <a:r>
                        <a:rPr lang="zh-CN" altLang="en-US" sz="1600" dirty="0">
                          <a:solidFill>
                            <a:srgbClr val="59595A"/>
                          </a:solidFill>
                          <a:latin typeface="Gill Sans MT" panose="020B0502020104020203" pitchFamily="34" charset="0"/>
                          <a:ea typeface="+mj-ea"/>
                        </a:rPr>
                        <a:t>训练集群，每</a:t>
                      </a:r>
                      <a:r>
                        <a:rPr lang="en-US" altLang="zh-CN" sz="1600" dirty="0">
                          <a:solidFill>
                            <a:srgbClr val="59595A"/>
                          </a:solidFill>
                          <a:latin typeface="Gill Sans MT" panose="020B0502020104020203" pitchFamily="34" charset="0"/>
                          <a:ea typeface="+mj-ea"/>
                        </a:rPr>
                        <a:t>12</a:t>
                      </a:r>
                      <a:r>
                        <a:rPr lang="zh-CN" altLang="en-US" sz="1600" dirty="0">
                          <a:solidFill>
                            <a:srgbClr val="59595A"/>
                          </a:solidFill>
                          <a:latin typeface="Gill Sans MT" panose="020B0502020104020203" pitchFamily="34" charset="0"/>
                          <a:ea typeface="+mj-ea"/>
                        </a:rPr>
                        <a:t>个训练模组组成一个机柜，每</a:t>
                      </a:r>
                      <a:r>
                        <a:rPr lang="en-US" altLang="zh-CN" sz="1600" dirty="0">
                          <a:solidFill>
                            <a:srgbClr val="59595A"/>
                          </a:solidFill>
                          <a:latin typeface="Gill Sans MT" panose="020B0502020104020203" pitchFamily="34" charset="0"/>
                          <a:ea typeface="+mj-ea"/>
                        </a:rPr>
                        <a:t>10</a:t>
                      </a:r>
                      <a:r>
                        <a:rPr lang="zh-CN" altLang="en-US" sz="1600" dirty="0">
                          <a:solidFill>
                            <a:srgbClr val="59595A"/>
                          </a:solidFill>
                          <a:latin typeface="Gill Sans MT" panose="020B0502020104020203" pitchFamily="34" charset="0"/>
                          <a:ea typeface="+mj-ea"/>
                        </a:rPr>
                        <a:t>个机柜组成一个</a:t>
                      </a:r>
                      <a:r>
                        <a:rPr lang="en-US" altLang="zh-CN" sz="1600" dirty="0">
                          <a:solidFill>
                            <a:srgbClr val="59595A"/>
                          </a:solidFill>
                          <a:latin typeface="Gill Sans MT" panose="020B0502020104020203" pitchFamily="34" charset="0"/>
                          <a:ea typeface="+mj-ea"/>
                        </a:rPr>
                        <a:t>ExaPOD</a:t>
                      </a:r>
                      <a:r>
                        <a:rPr lang="zh-CN" altLang="en-US" sz="1600" dirty="0">
                          <a:solidFill>
                            <a:srgbClr val="59595A"/>
                          </a:solidFill>
                          <a:latin typeface="Gill Sans MT" panose="020B0502020104020203" pitchFamily="34" charset="0"/>
                          <a:ea typeface="+mj-ea"/>
                        </a:rPr>
                        <a:t>，一共</a:t>
                      </a:r>
                      <a:r>
                        <a:rPr lang="en-US" altLang="zh-CN" sz="1600" dirty="0">
                          <a:solidFill>
                            <a:srgbClr val="59595A"/>
                          </a:solidFill>
                          <a:latin typeface="Gill Sans MT" panose="020B0502020104020203" pitchFamily="34" charset="0"/>
                          <a:ea typeface="+mj-ea"/>
                        </a:rPr>
                        <a:t>3000</a:t>
                      </a:r>
                      <a:r>
                        <a:rPr lang="zh-CN" altLang="en-US" sz="1600" dirty="0">
                          <a:solidFill>
                            <a:srgbClr val="59595A"/>
                          </a:solidFill>
                          <a:latin typeface="Gill Sans MT" panose="020B0502020104020203" pitchFamily="34" charset="0"/>
                          <a:ea typeface="+mj-ea"/>
                        </a:rPr>
                        <a:t>个</a:t>
                      </a:r>
                      <a:r>
                        <a:rPr lang="en-US" altLang="zh-CN" sz="1600" dirty="0">
                          <a:solidFill>
                            <a:srgbClr val="59595A"/>
                          </a:solidFill>
                          <a:latin typeface="Gill Sans MT" panose="020B0502020104020203" pitchFamily="34" charset="0"/>
                          <a:ea typeface="+mj-ea"/>
                        </a:rPr>
                        <a:t>D1</a:t>
                      </a:r>
                      <a:r>
                        <a:rPr lang="zh-CN" altLang="en-US" sz="1600" dirty="0">
                          <a:solidFill>
                            <a:srgbClr val="59595A"/>
                          </a:solidFill>
                          <a:latin typeface="Gill Sans MT" panose="020B0502020104020203" pitchFamily="34" charset="0"/>
                          <a:ea typeface="+mj-ea"/>
                        </a:rPr>
                        <a:t>芯片</a:t>
                      </a:r>
                    </a:p>
                  </a:txBody>
                  <a:tcPr anchor="ctr"/>
                </a:tc>
                <a:extLst>
                  <a:ext uri="{0D108BD9-81ED-4DB2-BD59-A6C34878D82A}">
                    <a16:rowId xmlns:a16="http://schemas.microsoft.com/office/drawing/2014/main" val="1554630205"/>
                  </a:ext>
                </a:extLst>
              </a:tr>
            </a:tbl>
          </a:graphicData>
        </a:graphic>
      </p:graphicFrame>
      <p:grpSp>
        <p:nvGrpSpPr>
          <p:cNvPr id="6" name="组合 5">
            <a:extLst>
              <a:ext uri="{FF2B5EF4-FFF2-40B4-BE49-F238E27FC236}">
                <a16:creationId xmlns:a16="http://schemas.microsoft.com/office/drawing/2014/main" id="{E575CF3D-1A13-2B49-8B6A-B9F646F87F19}"/>
              </a:ext>
            </a:extLst>
          </p:cNvPr>
          <p:cNvGrpSpPr/>
          <p:nvPr/>
        </p:nvGrpSpPr>
        <p:grpSpPr>
          <a:xfrm>
            <a:off x="481757" y="3105046"/>
            <a:ext cx="887428" cy="3174785"/>
            <a:chOff x="337741" y="3105046"/>
            <a:chExt cx="887428" cy="3174785"/>
          </a:xfrm>
        </p:grpSpPr>
        <p:pic>
          <p:nvPicPr>
            <p:cNvPr id="7" name="图片 6">
              <a:extLst>
                <a:ext uri="{FF2B5EF4-FFF2-40B4-BE49-F238E27FC236}">
                  <a16:creationId xmlns:a16="http://schemas.microsoft.com/office/drawing/2014/main" id="{85A0C590-675E-0348-9653-52B547F45D19}"/>
                </a:ext>
              </a:extLst>
            </p:cNvPr>
            <p:cNvPicPr>
              <a:picLocks noChangeAspect="1"/>
            </p:cNvPicPr>
            <p:nvPr/>
          </p:nvPicPr>
          <p:blipFill>
            <a:blip r:embed="rId2"/>
            <a:stretch>
              <a:fillRect/>
            </a:stretch>
          </p:blipFill>
          <p:spPr>
            <a:xfrm>
              <a:off x="337741" y="5610074"/>
              <a:ext cx="868874" cy="6697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图片 8">
              <a:extLst>
                <a:ext uri="{FF2B5EF4-FFF2-40B4-BE49-F238E27FC236}">
                  <a16:creationId xmlns:a16="http://schemas.microsoft.com/office/drawing/2014/main" id="{DADFDC16-5F69-7140-BA88-8B2BA710931A}"/>
                </a:ext>
              </a:extLst>
            </p:cNvPr>
            <p:cNvPicPr>
              <a:picLocks noChangeAspect="1"/>
            </p:cNvPicPr>
            <p:nvPr/>
          </p:nvPicPr>
          <p:blipFill>
            <a:blip r:embed="rId3"/>
            <a:stretch>
              <a:fillRect/>
            </a:stretch>
          </p:blipFill>
          <p:spPr>
            <a:xfrm>
              <a:off x="337741" y="4761174"/>
              <a:ext cx="868874" cy="7114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图片 9">
              <a:extLst>
                <a:ext uri="{FF2B5EF4-FFF2-40B4-BE49-F238E27FC236}">
                  <a16:creationId xmlns:a16="http://schemas.microsoft.com/office/drawing/2014/main" id="{73D54AA7-E205-D24C-84C4-8A2643D7AFD2}"/>
                </a:ext>
              </a:extLst>
            </p:cNvPr>
            <p:cNvPicPr>
              <a:picLocks noChangeAspect="1"/>
            </p:cNvPicPr>
            <p:nvPr/>
          </p:nvPicPr>
          <p:blipFill>
            <a:blip r:embed="rId4"/>
            <a:stretch>
              <a:fillRect/>
            </a:stretch>
          </p:blipFill>
          <p:spPr>
            <a:xfrm>
              <a:off x="337741" y="3912275"/>
              <a:ext cx="868873" cy="7114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图片 10">
              <a:extLst>
                <a:ext uri="{FF2B5EF4-FFF2-40B4-BE49-F238E27FC236}">
                  <a16:creationId xmlns:a16="http://schemas.microsoft.com/office/drawing/2014/main" id="{29F0604A-0498-8B44-8BE5-7CFF5F8B9A6B}"/>
                </a:ext>
              </a:extLst>
            </p:cNvPr>
            <p:cNvPicPr>
              <a:picLocks noChangeAspect="1"/>
            </p:cNvPicPr>
            <p:nvPr/>
          </p:nvPicPr>
          <p:blipFill>
            <a:blip r:embed="rId5"/>
            <a:stretch>
              <a:fillRect/>
            </a:stretch>
          </p:blipFill>
          <p:spPr>
            <a:xfrm>
              <a:off x="337741" y="3105046"/>
              <a:ext cx="887428" cy="6697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extLst>
      <p:ext uri="{BB962C8B-B14F-4D97-AF65-F5344CB8AC3E}">
        <p14:creationId xmlns:p14="http://schemas.microsoft.com/office/powerpoint/2010/main" val="3555038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530AE09-9A53-F642-81C8-5AE6FB520B8A}"/>
              </a:ext>
            </a:extLst>
          </p:cNvPr>
          <p:cNvSpPr>
            <a:spLocks noGrp="1"/>
          </p:cNvSpPr>
          <p:nvPr>
            <p:ph type="title"/>
          </p:nvPr>
        </p:nvSpPr>
        <p:spPr/>
        <p:txBody>
          <a:bodyPr/>
          <a:lstStyle/>
          <a:p>
            <a:r>
              <a:rPr lang="en-US" altLang="zh-CN" dirty="0"/>
              <a:t>DOJO</a:t>
            </a:r>
            <a:r>
              <a:rPr lang="zh-CN" altLang="en-US" dirty="0"/>
              <a:t> </a:t>
            </a:r>
            <a:r>
              <a:rPr lang="en-US" altLang="zh-CN" dirty="0"/>
              <a:t>Core</a:t>
            </a:r>
            <a:r>
              <a:rPr lang="zh-CN" altLang="en-US" dirty="0"/>
              <a:t> 的结构和特点</a:t>
            </a:r>
          </a:p>
        </p:txBody>
      </p:sp>
      <p:sp>
        <p:nvSpPr>
          <p:cNvPr id="6" name="内容占位符 5">
            <a:extLst>
              <a:ext uri="{FF2B5EF4-FFF2-40B4-BE49-F238E27FC236}">
                <a16:creationId xmlns:a16="http://schemas.microsoft.com/office/drawing/2014/main" id="{587F1E8F-E15F-3645-A946-DB50F7C04C0D}"/>
              </a:ext>
            </a:extLst>
          </p:cNvPr>
          <p:cNvSpPr>
            <a:spLocks noGrp="1"/>
          </p:cNvSpPr>
          <p:nvPr>
            <p:ph sz="half" idx="1"/>
          </p:nvPr>
        </p:nvSpPr>
        <p:spPr/>
        <p:txBody>
          <a:bodyPr/>
          <a:lstStyle/>
          <a:p>
            <a:r>
              <a:rPr lang="en-US" altLang="zh-CN" dirty="0"/>
              <a:t>DOJO</a:t>
            </a:r>
            <a:r>
              <a:rPr lang="zh-CN" altLang="en-US" dirty="0"/>
              <a:t> </a:t>
            </a:r>
            <a:r>
              <a:rPr lang="en-US" altLang="zh-CN" dirty="0"/>
              <a:t>Core</a:t>
            </a:r>
            <a:r>
              <a:rPr lang="zh-CN" altLang="en-US" dirty="0"/>
              <a:t> 由前端、执行引擎、</a:t>
            </a:r>
            <a:r>
              <a:rPr lang="en-US" altLang="zh-CN" dirty="0"/>
              <a:t>SRAM</a:t>
            </a:r>
            <a:r>
              <a:rPr lang="zh-CN" altLang="en-US" dirty="0"/>
              <a:t> 和 </a:t>
            </a:r>
            <a:r>
              <a:rPr lang="en-US" altLang="zh-CN" dirty="0" err="1"/>
              <a:t>NoC</a:t>
            </a:r>
            <a:r>
              <a:rPr lang="zh-CN" altLang="en-US" dirty="0"/>
              <a:t> 路由</a:t>
            </a:r>
            <a:r>
              <a:rPr lang="en-US" altLang="zh-CN" dirty="0"/>
              <a:t>4</a:t>
            </a:r>
            <a:r>
              <a:rPr lang="zh-CN" altLang="en-US" dirty="0"/>
              <a:t>部分组成，比</a:t>
            </a:r>
            <a:r>
              <a:rPr lang="en-US" altLang="zh-CN" dirty="0"/>
              <a:t>CPU</a:t>
            </a:r>
            <a:r>
              <a:rPr lang="zh-CN" altLang="en-US" dirty="0"/>
              <a:t>和</a:t>
            </a:r>
            <a:r>
              <a:rPr lang="en-US" altLang="zh-CN" dirty="0"/>
              <a:t>GPU</a:t>
            </a:r>
            <a:r>
              <a:rPr lang="zh-CN" altLang="en-US" dirty="0"/>
              <a:t>的控制部件都更少，具有类似</a:t>
            </a:r>
            <a:r>
              <a:rPr lang="en-US" altLang="zh-CN" dirty="0"/>
              <a:t>CPU</a:t>
            </a:r>
            <a:r>
              <a:rPr lang="zh-CN" altLang="en-US" dirty="0"/>
              <a:t>的</a:t>
            </a:r>
            <a:r>
              <a:rPr lang="en-US" altLang="zh-CN" dirty="0"/>
              <a:t>AGU</a:t>
            </a:r>
            <a:r>
              <a:rPr lang="zh-CN" altLang="en-US" dirty="0"/>
              <a:t>和类似</a:t>
            </a:r>
            <a:r>
              <a:rPr lang="en-US" altLang="zh-CN" dirty="0"/>
              <a:t>GPU</a:t>
            </a:r>
            <a:r>
              <a:rPr lang="zh-CN" altLang="en-US" dirty="0"/>
              <a:t> </a:t>
            </a:r>
            <a:r>
              <a:rPr lang="en-US" altLang="zh-CN" dirty="0"/>
              <a:t>Tensor core</a:t>
            </a:r>
            <a:r>
              <a:rPr lang="zh-CN" altLang="en-US" dirty="0"/>
              <a:t> 的矩阵计算单元。</a:t>
            </a:r>
          </a:p>
        </p:txBody>
      </p:sp>
      <p:pic>
        <p:nvPicPr>
          <p:cNvPr id="7" name="图片 6">
            <a:extLst>
              <a:ext uri="{FF2B5EF4-FFF2-40B4-BE49-F238E27FC236}">
                <a16:creationId xmlns:a16="http://schemas.microsoft.com/office/drawing/2014/main" id="{55712F30-D38D-C64F-8F38-CD71C40AA995}"/>
              </a:ext>
            </a:extLst>
          </p:cNvPr>
          <p:cNvPicPr>
            <a:picLocks noChangeAspect="1"/>
          </p:cNvPicPr>
          <p:nvPr/>
        </p:nvPicPr>
        <p:blipFill rotWithShape="1">
          <a:blip r:embed="rId2"/>
          <a:srcRect t="3773" b="47519"/>
          <a:stretch/>
        </p:blipFill>
        <p:spPr>
          <a:xfrm>
            <a:off x="2173410" y="2636912"/>
            <a:ext cx="7849942" cy="3823533"/>
          </a:xfrm>
          <a:prstGeom prst="rect">
            <a:avLst/>
          </a:prstGeom>
        </p:spPr>
      </p:pic>
    </p:spTree>
    <p:extLst>
      <p:ext uri="{BB962C8B-B14F-4D97-AF65-F5344CB8AC3E}">
        <p14:creationId xmlns:p14="http://schemas.microsoft.com/office/powerpoint/2010/main" val="1614743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C00000"/>
                </a:solidFill>
                <a:latin typeface="Futura Medium" panose="020B0602020204020303" pitchFamily="34" charset="-79"/>
                <a:cs typeface="Futura Medium" panose="020B0602020204020303" pitchFamily="34" charset="-79"/>
              </a:rPr>
              <a:t>DOJO </a:t>
            </a:r>
            <a:r>
              <a:rPr kumimoji="1" lang="zh-CN" altLang="en-US" sz="9600" b="1" dirty="0">
                <a:solidFill>
                  <a:srgbClr val="C00000"/>
                </a:solidFill>
                <a:latin typeface="Futura Medium" panose="020B0602020204020303" pitchFamily="34" charset="-79"/>
                <a:cs typeface="Futura Medium" panose="020B0602020204020303" pitchFamily="34" charset="-79"/>
              </a:rPr>
              <a:t>训练矩阵</a:t>
            </a:r>
            <a:endParaRPr kumimoji="1" lang="en-US" altLang="zh-CN" sz="9600" b="1"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269022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CBDB75A-D430-D44C-92DA-360D220AC6EB}"/>
              </a:ext>
            </a:extLst>
          </p:cNvPr>
          <p:cNvPicPr>
            <a:picLocks noChangeAspect="1"/>
          </p:cNvPicPr>
          <p:nvPr/>
        </p:nvPicPr>
        <p:blipFill>
          <a:blip r:embed="rId2"/>
          <a:stretch>
            <a:fillRect/>
          </a:stretch>
        </p:blipFill>
        <p:spPr>
          <a:xfrm>
            <a:off x="4294644" y="1248576"/>
            <a:ext cx="7564377" cy="5042918"/>
          </a:xfrm>
          <a:prstGeom prst="rect">
            <a:avLst/>
          </a:prstGeom>
        </p:spPr>
      </p:pic>
      <p:sp>
        <p:nvSpPr>
          <p:cNvPr id="4" name="标题 3">
            <a:extLst>
              <a:ext uri="{FF2B5EF4-FFF2-40B4-BE49-F238E27FC236}">
                <a16:creationId xmlns:a16="http://schemas.microsoft.com/office/drawing/2014/main" id="{57F853FC-D382-9F44-905A-E545CD76341A}"/>
              </a:ext>
            </a:extLst>
          </p:cNvPr>
          <p:cNvSpPr>
            <a:spLocks noGrp="1"/>
          </p:cNvSpPr>
          <p:nvPr>
            <p:ph type="title"/>
          </p:nvPr>
        </p:nvSpPr>
        <p:spPr/>
        <p:txBody>
          <a:bodyPr/>
          <a:lstStyle/>
          <a:p>
            <a:r>
              <a:rPr lang="en-US" altLang="zh-CN" b="0" dirty="0"/>
              <a:t>D1</a:t>
            </a:r>
            <a:r>
              <a:rPr lang="zh-CN" altLang="en-US" b="0" dirty="0"/>
              <a:t> </a:t>
            </a:r>
            <a:r>
              <a:rPr lang="en-US" altLang="zh-CN" b="0" dirty="0"/>
              <a:t>Die</a:t>
            </a:r>
            <a:r>
              <a:rPr lang="zh-CN" altLang="en-US" b="0" dirty="0"/>
              <a:t>：</a:t>
            </a:r>
            <a:r>
              <a:rPr lang="en-US" altLang="zh-CN" b="0" dirty="0"/>
              <a:t> 354</a:t>
            </a:r>
            <a:r>
              <a:rPr lang="zh-CN" altLang="en-US" b="0" dirty="0"/>
              <a:t> 个 </a:t>
            </a:r>
            <a:r>
              <a:rPr lang="en-US" altLang="zh-CN" b="0" dirty="0"/>
              <a:t>DOJO</a:t>
            </a:r>
            <a:r>
              <a:rPr lang="zh-CN" altLang="en-US" b="0" dirty="0"/>
              <a:t> </a:t>
            </a:r>
            <a:r>
              <a:rPr lang="en-US" altLang="zh-CN" b="0" dirty="0"/>
              <a:t>Core</a:t>
            </a:r>
            <a:r>
              <a:rPr lang="zh-CN" altLang="en-US" b="0" dirty="0"/>
              <a:t> 和 </a:t>
            </a:r>
            <a:r>
              <a:rPr lang="en-US" altLang="zh-CN" b="0" dirty="0"/>
              <a:t>440MB</a:t>
            </a:r>
            <a:r>
              <a:rPr lang="zh-CN" altLang="en-US" b="0" dirty="0"/>
              <a:t> </a:t>
            </a:r>
            <a:r>
              <a:rPr lang="en-US" altLang="zh-CN" b="0" dirty="0"/>
              <a:t>SRAM</a:t>
            </a:r>
            <a:endParaRPr lang="zh-CN" altLang="en-US" b="0" dirty="0"/>
          </a:p>
        </p:txBody>
      </p:sp>
      <p:sp>
        <p:nvSpPr>
          <p:cNvPr id="5" name="内容占位符 4">
            <a:extLst>
              <a:ext uri="{FF2B5EF4-FFF2-40B4-BE49-F238E27FC236}">
                <a16:creationId xmlns:a16="http://schemas.microsoft.com/office/drawing/2014/main" id="{BFB3EC04-3C6C-7240-A6C6-305A0B2077B9}"/>
              </a:ext>
            </a:extLst>
          </p:cNvPr>
          <p:cNvSpPr>
            <a:spLocks noGrp="1"/>
          </p:cNvSpPr>
          <p:nvPr>
            <p:ph sz="half" idx="1"/>
          </p:nvPr>
        </p:nvSpPr>
        <p:spPr>
          <a:xfrm>
            <a:off x="623636" y="1351536"/>
            <a:ext cx="3590344" cy="4885776"/>
          </a:xfrm>
        </p:spPr>
        <p:txBody>
          <a:bodyPr anchor="ctr"/>
          <a:lstStyle/>
          <a:p>
            <a:pPr latinLnBrk="1">
              <a:spcAft>
                <a:spcPts val="1000"/>
              </a:spcAft>
            </a:pPr>
            <a:r>
              <a:rPr lang="zh-CN" altLang="en-US" sz="1800" u="sng" dirty="0"/>
              <a:t>片上网络路由：</a:t>
            </a:r>
            <a:r>
              <a:rPr lang="zh-CN" altLang="en-US" sz="1600" dirty="0"/>
              <a:t>将多个 </a:t>
            </a:r>
            <a:r>
              <a:rPr lang="en-US" altLang="zh-CN" sz="1600" dirty="0"/>
              <a:t>Core</a:t>
            </a:r>
            <a:r>
              <a:rPr lang="zh-CN" altLang="en-US" sz="1600" dirty="0"/>
              <a:t> 连接在一起形成一个 </a:t>
            </a:r>
            <a:r>
              <a:rPr lang="en-US" altLang="zh-CN" sz="1600" dirty="0"/>
              <a:t>2D </a:t>
            </a:r>
            <a:r>
              <a:rPr lang="zh-CN" altLang="en-US" sz="1600" dirty="0"/>
              <a:t>网格。</a:t>
            </a:r>
            <a:endParaRPr lang="en-US" altLang="zh-CN" sz="1600" dirty="0"/>
          </a:p>
          <a:p>
            <a:pPr latinLnBrk="1">
              <a:spcAft>
                <a:spcPts val="1000"/>
              </a:spcAft>
            </a:pPr>
            <a:r>
              <a:rPr lang="en-US" altLang="zh-CN" sz="1800" u="sng" dirty="0"/>
              <a:t>NOC</a:t>
            </a:r>
            <a:r>
              <a:rPr lang="zh-CN" altLang="en-US" sz="1800" u="sng" dirty="0"/>
              <a:t>路由：</a:t>
            </a:r>
            <a:r>
              <a:rPr lang="en-US" altLang="zh-CN" sz="1800" dirty="0"/>
              <a:t> </a:t>
            </a:r>
            <a:r>
              <a:rPr lang="zh-CN" altLang="en-US" sz="1600" dirty="0"/>
              <a:t>可以处理跨节点边界的 </a:t>
            </a:r>
            <a:r>
              <a:rPr lang="en-US" altLang="zh-CN" sz="1600" dirty="0"/>
              <a:t>8 </a:t>
            </a:r>
            <a:r>
              <a:rPr lang="zh-CN" altLang="en-US" sz="1600" dirty="0"/>
              <a:t>个数据包（</a:t>
            </a:r>
            <a:r>
              <a:rPr lang="en-US" altLang="zh-CN" sz="1600" dirty="0"/>
              <a:t>boundary</a:t>
            </a:r>
            <a:r>
              <a:rPr lang="zh-CN" altLang="en-US" sz="1600" dirty="0"/>
              <a:t>），每个方向 </a:t>
            </a:r>
            <a:r>
              <a:rPr lang="en-US" altLang="zh-CN" sz="1600" dirty="0"/>
              <a:t>64 B</a:t>
            </a:r>
            <a:r>
              <a:rPr lang="zh-CN" altLang="en-US" sz="1600" dirty="0"/>
              <a:t>；每个时钟周期，在四个方向上一个数据包输入和一个数据包输出到网格中每个核心最近邻居。</a:t>
            </a:r>
            <a:endParaRPr lang="en-US" altLang="zh-CN" sz="1600" dirty="0"/>
          </a:p>
          <a:p>
            <a:pPr latinLnBrk="1">
              <a:spcAft>
                <a:spcPts val="1000"/>
              </a:spcAft>
            </a:pPr>
            <a:r>
              <a:rPr lang="zh-CN" altLang="en-US" sz="1800" u="sng" dirty="0"/>
              <a:t>路由读写：</a:t>
            </a:r>
            <a:r>
              <a:rPr lang="zh-CN" altLang="en-US" sz="1600" dirty="0"/>
              <a:t>该路由器还可以在每个周期对本地 </a:t>
            </a:r>
            <a:r>
              <a:rPr lang="en-US" altLang="zh-CN" sz="1600" dirty="0"/>
              <a:t>SRAM </a:t>
            </a:r>
            <a:r>
              <a:rPr lang="zh-CN" altLang="en-US" sz="1600" dirty="0"/>
              <a:t>进行一次 </a:t>
            </a:r>
            <a:r>
              <a:rPr lang="en-US" altLang="zh-CN" sz="1600" dirty="0"/>
              <a:t>64 B </a:t>
            </a:r>
            <a:r>
              <a:rPr lang="zh-CN" altLang="en-US" sz="1600" dirty="0"/>
              <a:t>读取和一次 </a:t>
            </a:r>
            <a:r>
              <a:rPr lang="en-US" altLang="zh-CN" sz="1600" dirty="0"/>
              <a:t>64 B </a:t>
            </a:r>
            <a:r>
              <a:rPr lang="zh-CN" altLang="en-US" sz="1600" dirty="0"/>
              <a:t>写入，因此可以在内核之间移动数据。</a:t>
            </a:r>
            <a:endParaRPr lang="zh-CN" altLang="en-US" sz="1800" dirty="0"/>
          </a:p>
        </p:txBody>
      </p:sp>
    </p:spTree>
    <p:extLst>
      <p:ext uri="{BB962C8B-B14F-4D97-AF65-F5344CB8AC3E}">
        <p14:creationId xmlns:p14="http://schemas.microsoft.com/office/powerpoint/2010/main" val="2294122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148B55-C06B-1042-B12E-CEC5C2FBA37A}"/>
              </a:ext>
            </a:extLst>
          </p:cNvPr>
          <p:cNvSpPr>
            <a:spLocks noGrp="1"/>
          </p:cNvSpPr>
          <p:nvPr>
            <p:ph type="title"/>
          </p:nvPr>
        </p:nvSpPr>
        <p:spPr/>
        <p:txBody>
          <a:bodyPr/>
          <a:lstStyle/>
          <a:p>
            <a:r>
              <a:rPr kumimoji="1" lang="zh-CN" altLang="en-US" dirty="0"/>
              <a:t>训练 </a:t>
            </a:r>
            <a:r>
              <a:rPr kumimoji="1" lang="en-US" altLang="zh-CN" dirty="0"/>
              <a:t>Tile</a:t>
            </a:r>
            <a:endParaRPr kumimoji="1" lang="zh-CN" altLang="en-US" dirty="0"/>
          </a:p>
        </p:txBody>
      </p:sp>
      <p:sp>
        <p:nvSpPr>
          <p:cNvPr id="3" name="内容占位符 2">
            <a:extLst>
              <a:ext uri="{FF2B5EF4-FFF2-40B4-BE49-F238E27FC236}">
                <a16:creationId xmlns:a16="http://schemas.microsoft.com/office/drawing/2014/main" id="{5CE14037-08EA-3245-813E-E9AC679AC2E8}"/>
              </a:ext>
            </a:extLst>
          </p:cNvPr>
          <p:cNvSpPr>
            <a:spLocks noGrp="1"/>
          </p:cNvSpPr>
          <p:nvPr>
            <p:ph sz="half" idx="1"/>
          </p:nvPr>
        </p:nvSpPr>
        <p:spPr>
          <a:xfrm>
            <a:off x="623636" y="1351536"/>
            <a:ext cx="5474746" cy="5042918"/>
          </a:xfrm>
        </p:spPr>
        <p:txBody>
          <a:bodyPr/>
          <a:lstStyle/>
          <a:p>
            <a:r>
              <a:rPr lang="zh-CN" altLang="en-US" sz="1800" u="sng" dirty="0"/>
              <a:t>训练</a:t>
            </a:r>
            <a:r>
              <a:rPr lang="en-US" altLang="zh-CN" sz="1800" u="sng" dirty="0"/>
              <a:t>Tile</a:t>
            </a:r>
            <a:r>
              <a:rPr lang="zh-CN" altLang="en-US" sz="1800" u="sng" dirty="0"/>
              <a:t>：</a:t>
            </a:r>
            <a:r>
              <a:rPr lang="en-US" altLang="zh-CN" sz="1600" dirty="0"/>
              <a:t>D1</a:t>
            </a:r>
            <a:r>
              <a:rPr lang="zh-CN" altLang="en-US" sz="1600" dirty="0"/>
              <a:t> </a:t>
            </a:r>
            <a:r>
              <a:rPr lang="en-US" altLang="zh-CN" sz="1600" dirty="0"/>
              <a:t>Die</a:t>
            </a:r>
            <a:r>
              <a:rPr lang="zh-CN" altLang="en-US" sz="1600" dirty="0"/>
              <a:t> 被组装成一个</a:t>
            </a:r>
            <a:r>
              <a:rPr lang="en-US" altLang="zh-CN" sz="1600" dirty="0"/>
              <a:t>5×5</a:t>
            </a:r>
            <a:r>
              <a:rPr lang="zh-CN" altLang="en-US" sz="1600" dirty="0"/>
              <a:t>的 </a:t>
            </a:r>
            <a:r>
              <a:rPr lang="en-US" altLang="zh-CN" sz="1600" dirty="0"/>
              <a:t>Training</a:t>
            </a:r>
            <a:r>
              <a:rPr lang="zh-CN" altLang="en-US" sz="1600" dirty="0"/>
              <a:t> </a:t>
            </a:r>
            <a:r>
              <a:rPr lang="en-US" altLang="zh-CN" sz="1600" dirty="0"/>
              <a:t>Tile</a:t>
            </a:r>
            <a:r>
              <a:rPr lang="zh-CN" altLang="en-US" sz="1600" dirty="0"/>
              <a:t>，每个边缘有 </a:t>
            </a:r>
            <a:r>
              <a:rPr lang="en-US" altLang="zh-CN" sz="1600" dirty="0"/>
              <a:t>4.5TB/s</a:t>
            </a:r>
            <a:r>
              <a:rPr lang="zh-CN" altLang="en-US" sz="1600" dirty="0"/>
              <a:t>的带宽。</a:t>
            </a:r>
            <a:endParaRPr lang="en-US" altLang="zh-CN" sz="1600" dirty="0"/>
          </a:p>
          <a:p>
            <a:r>
              <a:rPr lang="zh-CN" altLang="en-US" sz="1600" dirty="0"/>
              <a:t>十几个 </a:t>
            </a:r>
            <a:r>
              <a:rPr lang="en-US" altLang="zh-CN" sz="1600" dirty="0"/>
              <a:t>D1 </a:t>
            </a:r>
            <a:r>
              <a:rPr lang="zh-CN" altLang="en-US" sz="1600" dirty="0"/>
              <a:t>核心排列成一个本地块，创建了一个 </a:t>
            </a:r>
            <a:r>
              <a:rPr lang="en-US" altLang="zh-CN" sz="1600" dirty="0"/>
              <a:t>18 </a:t>
            </a:r>
            <a:r>
              <a:rPr lang="zh-CN" altLang="en-US" sz="1600" dirty="0"/>
              <a:t>核心乘 </a:t>
            </a:r>
            <a:r>
              <a:rPr lang="en-US" altLang="zh-CN" sz="1600" dirty="0"/>
              <a:t>20 </a:t>
            </a:r>
            <a:r>
              <a:rPr lang="zh-CN" altLang="en-US" sz="1600" dirty="0"/>
              <a:t>核心的二维阵列，但由于某种原因，只有 </a:t>
            </a:r>
            <a:r>
              <a:rPr lang="en-US" altLang="zh-CN" sz="1600" dirty="0"/>
              <a:t>354 </a:t>
            </a:r>
            <a:r>
              <a:rPr lang="zh-CN" altLang="en-US" sz="1600" dirty="0"/>
              <a:t>个 </a:t>
            </a:r>
            <a:r>
              <a:rPr lang="en-US" altLang="zh-CN" sz="1600" dirty="0"/>
              <a:t>D1 </a:t>
            </a:r>
            <a:r>
              <a:rPr lang="zh-CN" altLang="en-US" sz="1600" dirty="0"/>
              <a:t>核心可用。</a:t>
            </a:r>
            <a:r>
              <a:rPr lang="en-US" altLang="zh-CN" sz="1600" dirty="0"/>
              <a:t>D1 </a:t>
            </a:r>
            <a:r>
              <a:rPr lang="zh-CN" altLang="en-US" sz="1600" dirty="0"/>
              <a:t>芯片以 </a:t>
            </a:r>
            <a:r>
              <a:rPr lang="en-US" altLang="zh-CN" sz="1600" dirty="0"/>
              <a:t>2 GHz </a:t>
            </a:r>
            <a:r>
              <a:rPr lang="zh-CN" altLang="en-US" sz="1600" dirty="0"/>
              <a:t>运行，在这些内核上共有 </a:t>
            </a:r>
            <a:r>
              <a:rPr lang="en-US" altLang="zh-CN" sz="1600" dirty="0"/>
              <a:t>440 MB </a:t>
            </a:r>
            <a:r>
              <a:rPr lang="zh-CN" altLang="en-US" sz="1600" dirty="0"/>
              <a:t>的 </a:t>
            </a:r>
            <a:r>
              <a:rPr lang="en-US" altLang="zh-CN" sz="1600" dirty="0"/>
              <a:t>SRAM</a:t>
            </a:r>
            <a:r>
              <a:rPr lang="zh-CN" altLang="en-US" sz="1600" dirty="0"/>
              <a:t>，在 </a:t>
            </a:r>
            <a:r>
              <a:rPr lang="en-US" altLang="zh-CN" sz="1600" dirty="0"/>
              <a:t>BF16 </a:t>
            </a:r>
            <a:r>
              <a:rPr lang="zh-CN" altLang="en-US" sz="1600" dirty="0"/>
              <a:t>或 </a:t>
            </a:r>
            <a:r>
              <a:rPr lang="en-US" altLang="zh-CN" sz="1600" dirty="0"/>
              <a:t>CFP8 </a:t>
            </a:r>
            <a:r>
              <a:rPr lang="zh-CN" altLang="en-US" sz="1600" dirty="0"/>
              <a:t>上提供 </a:t>
            </a:r>
            <a:r>
              <a:rPr lang="en-US" altLang="zh-CN" sz="1600" dirty="0"/>
              <a:t>376 teraflops</a:t>
            </a:r>
            <a:r>
              <a:rPr lang="zh-CN" altLang="en-US" sz="1600" dirty="0"/>
              <a:t>，在 </a:t>
            </a:r>
            <a:r>
              <a:rPr lang="en-US" altLang="zh-CN" sz="1600" dirty="0"/>
              <a:t>FP32 </a:t>
            </a:r>
            <a:r>
              <a:rPr lang="zh-CN" altLang="en-US" sz="1600" dirty="0"/>
              <a:t>上提供 </a:t>
            </a:r>
            <a:r>
              <a:rPr lang="en-US" altLang="zh-CN" sz="1600" dirty="0"/>
              <a:t>22 teraflops</a:t>
            </a:r>
            <a:r>
              <a:rPr lang="zh-CN" altLang="en-US" sz="1600" dirty="0"/>
              <a:t>。向量单元中没有 </a:t>
            </a:r>
            <a:r>
              <a:rPr lang="en-US" altLang="zh-CN" sz="1600" dirty="0"/>
              <a:t>FP64 </a:t>
            </a:r>
            <a:r>
              <a:rPr lang="zh-CN" altLang="en-US" sz="1600" dirty="0"/>
              <a:t>支持。如此多的 </a:t>
            </a:r>
            <a:r>
              <a:rPr lang="en-US" altLang="zh-CN" sz="1600" dirty="0"/>
              <a:t>HPC </a:t>
            </a:r>
            <a:r>
              <a:rPr lang="zh-CN" altLang="en-US" sz="1600" dirty="0"/>
              <a:t>工作负载无法在此 </a:t>
            </a:r>
            <a:r>
              <a:rPr lang="en-US" altLang="zh-CN" sz="1600" dirty="0"/>
              <a:t>D1 </a:t>
            </a:r>
            <a:r>
              <a:rPr lang="zh-CN" altLang="en-US" sz="1600" dirty="0"/>
              <a:t>芯片上运行，一些使用 </a:t>
            </a:r>
            <a:r>
              <a:rPr lang="en-US" altLang="zh-CN" sz="1600" dirty="0"/>
              <a:t>64 </a:t>
            </a:r>
            <a:r>
              <a:rPr lang="zh-CN" altLang="en-US" sz="1600" dirty="0"/>
              <a:t>位矢量数学的 </a:t>
            </a:r>
            <a:r>
              <a:rPr lang="en-US" altLang="zh-CN" sz="1600" dirty="0"/>
              <a:t>AI </a:t>
            </a:r>
            <a:r>
              <a:rPr lang="zh-CN" altLang="en-US" sz="1600" dirty="0"/>
              <a:t>应用也不会。特斯拉不需要关心</a:t>
            </a:r>
            <a:r>
              <a:rPr lang="en-US" altLang="zh-CN" sz="1600" dirty="0"/>
              <a:t>——</a:t>
            </a:r>
            <a:r>
              <a:rPr lang="zh-CN" altLang="en-US" sz="1600" dirty="0"/>
              <a:t>它只需要运行自己的人工智能应用程序，如果它想在 </a:t>
            </a:r>
            <a:r>
              <a:rPr lang="en-US" altLang="zh-CN" sz="1600" dirty="0"/>
              <a:t>D2 </a:t>
            </a:r>
            <a:r>
              <a:rPr lang="zh-CN" altLang="en-US" sz="1600" dirty="0"/>
              <a:t>或 </a:t>
            </a:r>
            <a:r>
              <a:rPr lang="en-US" altLang="zh-CN" sz="1600" dirty="0"/>
              <a:t>D3 </a:t>
            </a:r>
            <a:r>
              <a:rPr lang="zh-CN" altLang="en-US" sz="1600" dirty="0"/>
              <a:t>芯片上添加 </a:t>
            </a:r>
            <a:r>
              <a:rPr lang="en-US" altLang="zh-CN" sz="1600" dirty="0"/>
              <a:t>FP64 </a:t>
            </a:r>
            <a:r>
              <a:rPr lang="zh-CN" altLang="en-US" sz="1600" dirty="0"/>
              <a:t>支持来运行其 </a:t>
            </a:r>
            <a:r>
              <a:rPr lang="en-US" altLang="zh-CN" sz="1600" dirty="0"/>
              <a:t>HPC </a:t>
            </a:r>
            <a:r>
              <a:rPr lang="zh-CN" altLang="en-US" sz="1600" dirty="0"/>
              <a:t>模拟和建模工作负载，以便马斯克的公司可以设计宇宙飞船和汽车，好吧，在完成所有这些工作之后，这相当容易。</a:t>
            </a:r>
          </a:p>
          <a:p>
            <a:r>
              <a:rPr lang="en-US" altLang="zh-CN" sz="1600" dirty="0"/>
              <a:t>D1 die </a:t>
            </a:r>
            <a:r>
              <a:rPr lang="zh-CN" altLang="en-US" sz="1600" dirty="0"/>
              <a:t>有 </a:t>
            </a:r>
            <a:r>
              <a:rPr lang="en-US" altLang="zh-CN" sz="1600" dirty="0"/>
              <a:t>576 </a:t>
            </a:r>
            <a:r>
              <a:rPr lang="zh-CN" altLang="en-US" sz="1600" dirty="0"/>
              <a:t>个双向 </a:t>
            </a:r>
            <a:r>
              <a:rPr lang="en-US" altLang="zh-CN" sz="1600" dirty="0"/>
              <a:t>SerDes </a:t>
            </a:r>
            <a:r>
              <a:rPr lang="zh-CN" altLang="en-US" sz="1600" dirty="0"/>
              <a:t>通道，围绕在 </a:t>
            </a:r>
            <a:r>
              <a:rPr lang="en-US" altLang="zh-CN" sz="1600" dirty="0"/>
              <a:t>die </a:t>
            </a:r>
            <a:r>
              <a:rPr lang="zh-CN" altLang="en-US" sz="1600" dirty="0"/>
              <a:t>周围以链接到其他 </a:t>
            </a:r>
            <a:r>
              <a:rPr lang="en-US" altLang="zh-CN" sz="1600" dirty="0"/>
              <a:t>D1 die</a:t>
            </a:r>
            <a:r>
              <a:rPr lang="zh-CN" altLang="en-US" sz="1600" dirty="0"/>
              <a:t>，并且 </a:t>
            </a:r>
            <a:r>
              <a:rPr lang="en-US" altLang="zh-CN" sz="1600" dirty="0"/>
              <a:t>D1 die </a:t>
            </a:r>
            <a:r>
              <a:rPr lang="zh-CN" altLang="en-US" sz="1600" dirty="0"/>
              <a:t>的所有四个边缘的带宽为 </a:t>
            </a:r>
            <a:r>
              <a:rPr lang="en-US" altLang="zh-CN" sz="1600" dirty="0"/>
              <a:t>8 TB/</a:t>
            </a:r>
            <a:r>
              <a:rPr lang="zh-CN" altLang="en-US" sz="1600" dirty="0"/>
              <a:t>秒。这些芯片重达 </a:t>
            </a:r>
            <a:r>
              <a:rPr lang="en-US" altLang="zh-CN" sz="1600" dirty="0"/>
              <a:t>645 </a:t>
            </a:r>
            <a:r>
              <a:rPr lang="zh-CN" altLang="en-US" sz="1600" dirty="0"/>
              <a:t>平方毫米，可通过这些 </a:t>
            </a:r>
            <a:r>
              <a:rPr lang="en-US" altLang="zh-CN" sz="1600" dirty="0"/>
              <a:t>SerDes </a:t>
            </a:r>
            <a:r>
              <a:rPr lang="zh-CN" altLang="en-US" sz="1600" dirty="0"/>
              <a:t>无缝连接到特斯拉所谓的 </a:t>
            </a:r>
            <a:r>
              <a:rPr lang="en-US" altLang="zh-CN" sz="1600" dirty="0"/>
              <a:t>Dojo </a:t>
            </a:r>
            <a:r>
              <a:rPr lang="zh-CN" altLang="en-US" sz="1600" dirty="0"/>
              <a:t>训练模块中。</a:t>
            </a:r>
          </a:p>
        </p:txBody>
      </p:sp>
      <p:pic>
        <p:nvPicPr>
          <p:cNvPr id="4" name="图片 3">
            <a:extLst>
              <a:ext uri="{FF2B5EF4-FFF2-40B4-BE49-F238E27FC236}">
                <a16:creationId xmlns:a16="http://schemas.microsoft.com/office/drawing/2014/main" id="{9EC54513-A60A-8B4B-A439-F9FEC6F6D570}"/>
              </a:ext>
            </a:extLst>
          </p:cNvPr>
          <p:cNvPicPr>
            <a:picLocks noChangeAspect="1"/>
          </p:cNvPicPr>
          <p:nvPr/>
        </p:nvPicPr>
        <p:blipFill rotWithShape="1">
          <a:blip r:embed="rId2"/>
          <a:srcRect b="10769"/>
          <a:stretch/>
        </p:blipFill>
        <p:spPr>
          <a:xfrm>
            <a:off x="6403843" y="1340768"/>
            <a:ext cx="5169286" cy="5017022"/>
          </a:xfrm>
          <a:prstGeom prst="roundRect">
            <a:avLst>
              <a:gd name="adj" fmla="val 679"/>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60014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36382</TotalTime>
  <Words>2149</Words>
  <Application>Microsoft Macintosh PowerPoint</Application>
  <PresentationFormat>自定义</PresentationFormat>
  <Paragraphs>128</Paragraphs>
  <Slides>33</Slides>
  <Notes>1</Notes>
  <HiddenSlides>0</HiddenSlides>
  <MMClips>0</MMClips>
  <ScaleCrop>false</ScaleCrop>
  <HeadingPairs>
    <vt:vector size="6" baseType="variant">
      <vt:variant>
        <vt:lpstr>已用的字体</vt:lpstr>
      </vt:variant>
      <vt:variant>
        <vt:i4>13</vt:i4>
      </vt:variant>
      <vt:variant>
        <vt:lpstr>主题</vt:lpstr>
      </vt:variant>
      <vt:variant>
        <vt:i4>7</vt:i4>
      </vt:variant>
      <vt:variant>
        <vt:lpstr>幻灯片标题</vt:lpstr>
      </vt:variant>
      <vt:variant>
        <vt:i4>33</vt:i4>
      </vt:variant>
    </vt:vector>
  </HeadingPairs>
  <TitlesOfParts>
    <vt:vector size="53"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1_code01</vt:lpstr>
      <vt:lpstr>Thankyou</vt:lpstr>
      <vt:lpstr>PowerPoint 演示文稿</vt:lpstr>
      <vt:lpstr>PowerPoint 演示文稿</vt:lpstr>
      <vt:lpstr>PowerPoint 演示文稿</vt:lpstr>
      <vt:lpstr>PowerPoint 演示文稿</vt:lpstr>
      <vt:lpstr>DOJO 架构设计哲学</vt:lpstr>
      <vt:lpstr>DOJO Core 的结构和特点</vt:lpstr>
      <vt:lpstr>PowerPoint 演示文稿</vt:lpstr>
      <vt:lpstr>D1 Die： 354 个 DOJO Core 和 440MB SRAM</vt:lpstr>
      <vt:lpstr>训练 Tile</vt:lpstr>
      <vt:lpstr>训练 Tile</vt:lpstr>
      <vt:lpstr>PowerPoint 演示文稿</vt:lpstr>
      <vt:lpstr>系统拓扑</vt:lpstr>
      <vt:lpstr>通信原理</vt:lpstr>
      <vt:lpstr>通信原理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Question?</vt:lpstr>
      <vt:lpstr>Question?</vt:lpstr>
      <vt:lpstr>Reference 引用&amp;参考</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6256</cp:revision>
  <dcterms:created xsi:type="dcterms:W3CDTF">2015-01-14T10:38:57Z</dcterms:created>
  <dcterms:modified xsi:type="dcterms:W3CDTF">2023-06-04T12:34:43Z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